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EEE27ED" w14:textId="77777777" w:rsidR="00DC353F" w:rsidRPr="00E40E0A" w:rsidRDefault="00DC353F" w:rsidP="00DC353F">
      <w:pPr>
        <w:pStyle w:val="Style2"/>
      </w:pPr>
      <w:bookmarkStart w:id="0" w:name="_Toc233098568"/>
      <w:bookmarkStart w:id="1" w:name="_Toc229733474"/>
      <w:r w:rsidRPr="00E40E0A">
        <w:t xml:space="preserve">Heartland Services </w:t>
      </w:r>
      <w:r w:rsidRPr="00E40E0A">
        <w:br/>
        <w:t>quarterly provider reporting</w:t>
      </w:r>
      <w:bookmarkEnd w:id="0"/>
    </w:p>
    <w:p w14:paraId="634D5096" w14:textId="317E67BF" w:rsidR="0021195C" w:rsidRPr="00E40E0A" w:rsidRDefault="00DC353F" w:rsidP="00DC353F">
      <w:pPr>
        <w:pStyle w:val="Style1"/>
      </w:pPr>
      <w:bookmarkStart w:id="2" w:name="_Toc233098569"/>
      <w:r w:rsidRPr="00E40E0A">
        <w:t>Guide for providers</w:t>
      </w:r>
      <w:bookmarkEnd w:id="1"/>
      <w:bookmarkEnd w:id="2"/>
    </w:p>
    <w:p w14:paraId="54B790C6" w14:textId="77777777" w:rsidR="008356EB" w:rsidRPr="00E40E0A" w:rsidRDefault="008356EB" w:rsidP="0021195C"/>
    <w:p w14:paraId="4446272B" w14:textId="77777777" w:rsidR="008356EB" w:rsidRPr="00E40E0A" w:rsidRDefault="008356EB" w:rsidP="0021195C"/>
    <w:p w14:paraId="4C08AB36" w14:textId="77777777" w:rsidR="008356EB" w:rsidRPr="00E40E0A" w:rsidRDefault="008356EB" w:rsidP="0021195C"/>
    <w:p w14:paraId="3E840809" w14:textId="77777777" w:rsidR="008356EB" w:rsidRPr="00E40E0A" w:rsidRDefault="008356EB" w:rsidP="0021195C"/>
    <w:p w14:paraId="103BAB6B" w14:textId="77777777" w:rsidR="008356EB" w:rsidRPr="00E40E0A" w:rsidRDefault="008356EB" w:rsidP="0021195C"/>
    <w:p w14:paraId="1BD51CA0" w14:textId="77777777" w:rsidR="008356EB" w:rsidRPr="00E40E0A" w:rsidRDefault="008356EB" w:rsidP="0021195C"/>
    <w:p w14:paraId="7D90F5B3" w14:textId="77777777" w:rsidR="008356EB" w:rsidRPr="00E40E0A" w:rsidRDefault="008356EB" w:rsidP="0021195C"/>
    <w:p w14:paraId="4806B363" w14:textId="77777777" w:rsidR="008356EB" w:rsidRPr="00E40E0A" w:rsidRDefault="008356EB" w:rsidP="0021195C"/>
    <w:p w14:paraId="1E7DD8EA" w14:textId="77777777" w:rsidR="008356EB" w:rsidRPr="00E40E0A" w:rsidRDefault="008356EB" w:rsidP="0021195C"/>
    <w:p w14:paraId="14200F7D" w14:textId="77777777" w:rsidR="008356EB" w:rsidRPr="00E40E0A" w:rsidRDefault="008356EB" w:rsidP="0021195C"/>
    <w:p w14:paraId="4AEA1F17" w14:textId="77777777" w:rsidR="008356EB" w:rsidRPr="00E40E0A" w:rsidRDefault="008356EB" w:rsidP="0021195C"/>
    <w:p w14:paraId="28EE8C77" w14:textId="77777777" w:rsidR="008356EB" w:rsidRPr="00E40E0A" w:rsidRDefault="008356EB" w:rsidP="0021195C"/>
    <w:p w14:paraId="346A4AA8" w14:textId="77777777" w:rsidR="008356EB" w:rsidRPr="00E40E0A" w:rsidRDefault="008356EB" w:rsidP="0021195C"/>
    <w:p w14:paraId="718B751B" w14:textId="77777777" w:rsidR="008356EB" w:rsidRPr="00E40E0A" w:rsidRDefault="008356EB" w:rsidP="0021195C"/>
    <w:p w14:paraId="5CCA1626" w14:textId="77777777" w:rsidR="008356EB" w:rsidRPr="00E40E0A" w:rsidRDefault="008356EB" w:rsidP="0021195C"/>
    <w:p w14:paraId="3DA16BD6" w14:textId="77777777" w:rsidR="00DF36A3" w:rsidRDefault="00DF36A3" w:rsidP="0021195C">
      <w:pPr>
        <w:rPr>
          <w:color w:val="A6A6A6" w:themeColor="background1" w:themeShade="A6"/>
          <w:sz w:val="20"/>
          <w:szCs w:val="20"/>
        </w:rPr>
      </w:pPr>
    </w:p>
    <w:p w14:paraId="4F391C09" w14:textId="407AAF3C" w:rsidR="008356EB" w:rsidRPr="00E25C0D" w:rsidRDefault="00052CE6" w:rsidP="0021195C">
      <w:pPr>
        <w:rPr>
          <w:color w:val="A6A6A6" w:themeColor="background1" w:themeShade="A6"/>
          <w:sz w:val="20"/>
          <w:szCs w:val="20"/>
          <w:lang w:val="mi-NZ"/>
        </w:rPr>
        <w:sectPr w:rsidR="008356EB" w:rsidRPr="00E25C0D" w:rsidSect="00332648">
          <w:headerReference w:type="even" r:id="rId13"/>
          <w:headerReference w:type="default" r:id="rId14"/>
          <w:footerReference w:type="even" r:id="rId15"/>
          <w:footerReference w:type="default" r:id="rId16"/>
          <w:headerReference w:type="first" r:id="rId17"/>
          <w:footerReference w:type="first" r:id="rId18"/>
          <w:pgSz w:w="11906" w:h="16838"/>
          <w:pgMar w:top="1134" w:right="907" w:bottom="1134" w:left="907" w:header="709" w:footer="708" w:gutter="0"/>
          <w:cols w:space="708"/>
          <w:titlePg/>
          <w:docGrid w:linePitch="360"/>
        </w:sectPr>
      </w:pPr>
      <w:r w:rsidRPr="00F65347">
        <w:rPr>
          <w:color w:val="A6A6A6" w:themeColor="background1" w:themeShade="A6"/>
          <w:sz w:val="20"/>
          <w:szCs w:val="20"/>
        </w:rPr>
        <w:t>Version: HS</w:t>
      </w:r>
      <w:r w:rsidR="008B5159" w:rsidRPr="00F65347">
        <w:rPr>
          <w:color w:val="A6A6A6" w:themeColor="background1" w:themeShade="A6"/>
          <w:sz w:val="20"/>
          <w:szCs w:val="20"/>
        </w:rPr>
        <w:t>GFP-2026/06/</w:t>
      </w:r>
      <w:r w:rsidR="005179CD" w:rsidRPr="00F65347">
        <w:rPr>
          <w:color w:val="A6A6A6" w:themeColor="background1" w:themeShade="A6"/>
          <w:sz w:val="20"/>
          <w:szCs w:val="20"/>
        </w:rPr>
        <w:t>2</w:t>
      </w:r>
      <w:r w:rsidR="00F65347">
        <w:rPr>
          <w:color w:val="A6A6A6" w:themeColor="background1" w:themeShade="A6"/>
          <w:sz w:val="20"/>
          <w:szCs w:val="20"/>
        </w:rPr>
        <w:t>3</w:t>
      </w:r>
      <w:r w:rsidR="008B5159" w:rsidRPr="00F65347">
        <w:rPr>
          <w:color w:val="A6A6A6" w:themeColor="background1" w:themeShade="A6"/>
          <w:sz w:val="20"/>
          <w:szCs w:val="20"/>
        </w:rPr>
        <w:t>-Fina</w:t>
      </w:r>
      <w:r w:rsidR="00FE4EB7" w:rsidRPr="00F65347">
        <w:rPr>
          <w:color w:val="A6A6A6" w:themeColor="background1" w:themeShade="A6"/>
          <w:sz w:val="20"/>
          <w:szCs w:val="20"/>
        </w:rPr>
        <w:t>l</w:t>
      </w:r>
    </w:p>
    <w:sdt>
      <w:sdtPr>
        <w:rPr>
          <w:rFonts w:ascii="Verdana" w:hAnsi="Verdana" w:cs="Arial"/>
          <w:b w:val="0"/>
          <w:color w:val="auto"/>
          <w:sz w:val="20"/>
          <w:szCs w:val="20"/>
          <w:lang w:val="en-NZ" w:eastAsia="en-US"/>
        </w:rPr>
        <w:id w:val="-1705787471"/>
        <w:docPartObj>
          <w:docPartGallery w:val="Table of Contents"/>
          <w:docPartUnique/>
        </w:docPartObj>
      </w:sdtPr>
      <w:sdtEndPr>
        <w:rPr>
          <w:rFonts w:ascii="Open Sans" w:hAnsi="Open Sans"/>
          <w:sz w:val="24"/>
          <w:szCs w:val="24"/>
        </w:rPr>
      </w:sdtEndPr>
      <w:sdtContent>
        <w:p w14:paraId="343EAB3B" w14:textId="77777777" w:rsidR="00DC353F" w:rsidRDefault="009908FD" w:rsidP="008F46D3">
          <w:pPr>
            <w:pStyle w:val="TOCHeading"/>
            <w:rPr>
              <w:noProof/>
            </w:rPr>
          </w:pPr>
          <w:r w:rsidRPr="00E40E0A">
            <w:rPr>
              <w:lang w:val="en-NZ"/>
            </w:rPr>
            <w:t>Contents</w:t>
          </w:r>
          <w:r w:rsidRPr="00E40E0A">
            <w:rPr>
              <w:lang w:val="en-NZ"/>
            </w:rPr>
            <w:fldChar w:fldCharType="begin"/>
          </w:r>
          <w:r w:rsidRPr="00E40E0A">
            <w:rPr>
              <w:lang w:val="en-NZ"/>
            </w:rPr>
            <w:instrText xml:space="preserve"> TOC \o "1-3" \h \z \u </w:instrText>
          </w:r>
          <w:r w:rsidRPr="00E40E0A">
            <w:rPr>
              <w:lang w:val="en-NZ"/>
            </w:rPr>
            <w:fldChar w:fldCharType="separate"/>
          </w:r>
        </w:p>
        <w:p w14:paraId="633BC050" w14:textId="2518A2D2" w:rsidR="00DC353F" w:rsidRDefault="00DC353F">
          <w:pPr>
            <w:pStyle w:val="TOC2"/>
            <w:tabs>
              <w:tab w:val="right" w:leader="dot" w:pos="10082"/>
            </w:tabs>
            <w:rPr>
              <w:rFonts w:asciiTheme="minorHAnsi" w:eastAsiaTheme="minorEastAsia" w:hAnsiTheme="minorHAnsi" w:cstheme="minorBidi"/>
              <w:b w:val="0"/>
              <w:noProof/>
              <w:color w:val="auto"/>
              <w:szCs w:val="24"/>
              <w:lang w:eastAsia="en-NZ"/>
            </w:rPr>
          </w:pPr>
          <w:hyperlink w:anchor="_Toc233098767" w:history="1">
            <w:r w:rsidRPr="00D81417">
              <w:rPr>
                <w:rStyle w:val="Hyperlink"/>
                <w:noProof/>
              </w:rPr>
              <w:t>Introduction</w:t>
            </w:r>
            <w:r>
              <w:rPr>
                <w:noProof/>
                <w:webHidden/>
              </w:rPr>
              <w:tab/>
            </w:r>
            <w:r>
              <w:rPr>
                <w:noProof/>
                <w:webHidden/>
              </w:rPr>
              <w:fldChar w:fldCharType="begin"/>
            </w:r>
            <w:r>
              <w:rPr>
                <w:noProof/>
                <w:webHidden/>
              </w:rPr>
              <w:instrText xml:space="preserve"> PAGEREF _Toc233098767 \h </w:instrText>
            </w:r>
            <w:r>
              <w:rPr>
                <w:noProof/>
                <w:webHidden/>
              </w:rPr>
            </w:r>
            <w:r>
              <w:rPr>
                <w:noProof/>
                <w:webHidden/>
              </w:rPr>
              <w:fldChar w:fldCharType="separate"/>
            </w:r>
            <w:r>
              <w:rPr>
                <w:noProof/>
                <w:webHidden/>
              </w:rPr>
              <w:t>3</w:t>
            </w:r>
            <w:r>
              <w:rPr>
                <w:noProof/>
                <w:webHidden/>
              </w:rPr>
              <w:fldChar w:fldCharType="end"/>
            </w:r>
          </w:hyperlink>
        </w:p>
        <w:p w14:paraId="064D9AA7" w14:textId="3B76E91A" w:rsidR="00DC353F" w:rsidRDefault="00DC353F">
          <w:pPr>
            <w:pStyle w:val="TOC3"/>
            <w:tabs>
              <w:tab w:val="right" w:leader="dot" w:pos="10082"/>
            </w:tabs>
            <w:rPr>
              <w:rFonts w:asciiTheme="minorHAnsi" w:eastAsiaTheme="minorEastAsia" w:hAnsiTheme="minorHAnsi" w:cstheme="minorBidi"/>
              <w:noProof/>
              <w:szCs w:val="24"/>
              <w:lang w:eastAsia="en-NZ"/>
            </w:rPr>
          </w:pPr>
          <w:hyperlink w:anchor="_Toc233098768" w:history="1">
            <w:r w:rsidRPr="00D81417">
              <w:rPr>
                <w:rStyle w:val="Hyperlink"/>
                <w:noProof/>
              </w:rPr>
              <w:t>Purpose of this document</w:t>
            </w:r>
            <w:r>
              <w:rPr>
                <w:noProof/>
                <w:webHidden/>
              </w:rPr>
              <w:tab/>
            </w:r>
            <w:r>
              <w:rPr>
                <w:noProof/>
                <w:webHidden/>
              </w:rPr>
              <w:fldChar w:fldCharType="begin"/>
            </w:r>
            <w:r>
              <w:rPr>
                <w:noProof/>
                <w:webHidden/>
              </w:rPr>
              <w:instrText xml:space="preserve"> PAGEREF _Toc233098768 \h </w:instrText>
            </w:r>
            <w:r>
              <w:rPr>
                <w:noProof/>
                <w:webHidden/>
              </w:rPr>
            </w:r>
            <w:r>
              <w:rPr>
                <w:noProof/>
                <w:webHidden/>
              </w:rPr>
              <w:fldChar w:fldCharType="separate"/>
            </w:r>
            <w:r>
              <w:rPr>
                <w:noProof/>
                <w:webHidden/>
              </w:rPr>
              <w:t>3</w:t>
            </w:r>
            <w:r>
              <w:rPr>
                <w:noProof/>
                <w:webHidden/>
              </w:rPr>
              <w:fldChar w:fldCharType="end"/>
            </w:r>
          </w:hyperlink>
        </w:p>
        <w:p w14:paraId="6A32A71F" w14:textId="3CEF0171" w:rsidR="00DC353F" w:rsidRDefault="00DC353F">
          <w:pPr>
            <w:pStyle w:val="TOC3"/>
            <w:tabs>
              <w:tab w:val="right" w:leader="dot" w:pos="10082"/>
            </w:tabs>
            <w:rPr>
              <w:rFonts w:asciiTheme="minorHAnsi" w:eastAsiaTheme="minorEastAsia" w:hAnsiTheme="minorHAnsi" w:cstheme="minorBidi"/>
              <w:noProof/>
              <w:szCs w:val="24"/>
              <w:lang w:eastAsia="en-NZ"/>
            </w:rPr>
          </w:pPr>
          <w:hyperlink w:anchor="_Toc233098769" w:history="1">
            <w:r w:rsidRPr="00D81417">
              <w:rPr>
                <w:rStyle w:val="Hyperlink"/>
                <w:noProof/>
              </w:rPr>
              <w:t>About the data</w:t>
            </w:r>
            <w:r>
              <w:rPr>
                <w:noProof/>
                <w:webHidden/>
              </w:rPr>
              <w:tab/>
            </w:r>
            <w:r>
              <w:rPr>
                <w:noProof/>
                <w:webHidden/>
              </w:rPr>
              <w:fldChar w:fldCharType="begin"/>
            </w:r>
            <w:r>
              <w:rPr>
                <w:noProof/>
                <w:webHidden/>
              </w:rPr>
              <w:instrText xml:space="preserve"> PAGEREF _Toc233098769 \h </w:instrText>
            </w:r>
            <w:r>
              <w:rPr>
                <w:noProof/>
                <w:webHidden/>
              </w:rPr>
            </w:r>
            <w:r>
              <w:rPr>
                <w:noProof/>
                <w:webHidden/>
              </w:rPr>
              <w:fldChar w:fldCharType="separate"/>
            </w:r>
            <w:r>
              <w:rPr>
                <w:noProof/>
                <w:webHidden/>
              </w:rPr>
              <w:t>3</w:t>
            </w:r>
            <w:r>
              <w:rPr>
                <w:noProof/>
                <w:webHidden/>
              </w:rPr>
              <w:fldChar w:fldCharType="end"/>
            </w:r>
          </w:hyperlink>
        </w:p>
        <w:p w14:paraId="344241C7" w14:textId="6D00F762" w:rsidR="00DC353F" w:rsidRDefault="00DC353F">
          <w:pPr>
            <w:pStyle w:val="TOC2"/>
            <w:tabs>
              <w:tab w:val="right" w:leader="dot" w:pos="10082"/>
            </w:tabs>
            <w:rPr>
              <w:rFonts w:asciiTheme="minorHAnsi" w:eastAsiaTheme="minorEastAsia" w:hAnsiTheme="minorHAnsi" w:cstheme="minorBidi"/>
              <w:b w:val="0"/>
              <w:noProof/>
              <w:color w:val="auto"/>
              <w:szCs w:val="24"/>
              <w:lang w:eastAsia="en-NZ"/>
            </w:rPr>
          </w:pPr>
          <w:hyperlink w:anchor="_Toc233098770" w:history="1">
            <w:r w:rsidRPr="00D81417">
              <w:rPr>
                <w:rStyle w:val="Hyperlink"/>
                <w:noProof/>
              </w:rPr>
              <w:t>Collecting data</w:t>
            </w:r>
            <w:r>
              <w:rPr>
                <w:noProof/>
                <w:webHidden/>
              </w:rPr>
              <w:tab/>
            </w:r>
            <w:r>
              <w:rPr>
                <w:noProof/>
                <w:webHidden/>
              </w:rPr>
              <w:fldChar w:fldCharType="begin"/>
            </w:r>
            <w:r>
              <w:rPr>
                <w:noProof/>
                <w:webHidden/>
              </w:rPr>
              <w:instrText xml:space="preserve"> PAGEREF _Toc233098770 \h </w:instrText>
            </w:r>
            <w:r>
              <w:rPr>
                <w:noProof/>
                <w:webHidden/>
              </w:rPr>
            </w:r>
            <w:r>
              <w:rPr>
                <w:noProof/>
                <w:webHidden/>
              </w:rPr>
              <w:fldChar w:fldCharType="separate"/>
            </w:r>
            <w:r>
              <w:rPr>
                <w:noProof/>
                <w:webHidden/>
              </w:rPr>
              <w:t>4</w:t>
            </w:r>
            <w:r>
              <w:rPr>
                <w:noProof/>
                <w:webHidden/>
              </w:rPr>
              <w:fldChar w:fldCharType="end"/>
            </w:r>
          </w:hyperlink>
        </w:p>
        <w:p w14:paraId="6CE2503F" w14:textId="2320ABBA" w:rsidR="00DC353F" w:rsidRDefault="00DC353F">
          <w:pPr>
            <w:pStyle w:val="TOC3"/>
            <w:tabs>
              <w:tab w:val="right" w:leader="dot" w:pos="10082"/>
            </w:tabs>
            <w:rPr>
              <w:rFonts w:asciiTheme="minorHAnsi" w:eastAsiaTheme="minorEastAsia" w:hAnsiTheme="minorHAnsi" w:cstheme="minorBidi"/>
              <w:noProof/>
              <w:szCs w:val="24"/>
              <w:lang w:eastAsia="en-NZ"/>
            </w:rPr>
          </w:pPr>
          <w:hyperlink w:anchor="_Toc233098771" w:history="1">
            <w:r w:rsidRPr="00D81417">
              <w:rPr>
                <w:rStyle w:val="Hyperlink"/>
                <w:noProof/>
              </w:rPr>
              <w:t>What you are collecting data about</w:t>
            </w:r>
            <w:r>
              <w:rPr>
                <w:noProof/>
                <w:webHidden/>
              </w:rPr>
              <w:tab/>
            </w:r>
            <w:r>
              <w:rPr>
                <w:noProof/>
                <w:webHidden/>
              </w:rPr>
              <w:fldChar w:fldCharType="begin"/>
            </w:r>
            <w:r>
              <w:rPr>
                <w:noProof/>
                <w:webHidden/>
              </w:rPr>
              <w:instrText xml:space="preserve"> PAGEREF _Toc233098771 \h </w:instrText>
            </w:r>
            <w:r>
              <w:rPr>
                <w:noProof/>
                <w:webHidden/>
              </w:rPr>
            </w:r>
            <w:r>
              <w:rPr>
                <w:noProof/>
                <w:webHidden/>
              </w:rPr>
              <w:fldChar w:fldCharType="separate"/>
            </w:r>
            <w:r>
              <w:rPr>
                <w:noProof/>
                <w:webHidden/>
              </w:rPr>
              <w:t>4</w:t>
            </w:r>
            <w:r>
              <w:rPr>
                <w:noProof/>
                <w:webHidden/>
              </w:rPr>
              <w:fldChar w:fldCharType="end"/>
            </w:r>
          </w:hyperlink>
        </w:p>
        <w:p w14:paraId="412D82BD" w14:textId="4BE42A15" w:rsidR="00DC353F" w:rsidRDefault="00DC353F">
          <w:pPr>
            <w:pStyle w:val="TOC3"/>
            <w:tabs>
              <w:tab w:val="right" w:leader="dot" w:pos="10082"/>
            </w:tabs>
            <w:rPr>
              <w:rFonts w:asciiTheme="minorHAnsi" w:eastAsiaTheme="minorEastAsia" w:hAnsiTheme="minorHAnsi" w:cstheme="minorBidi"/>
              <w:noProof/>
              <w:szCs w:val="24"/>
              <w:lang w:eastAsia="en-NZ"/>
            </w:rPr>
          </w:pPr>
          <w:hyperlink w:anchor="_Toc233098772" w:history="1">
            <w:r w:rsidRPr="00D81417">
              <w:rPr>
                <w:rStyle w:val="Hyperlink"/>
                <w:noProof/>
              </w:rPr>
              <w:t>Data collection tools</w:t>
            </w:r>
            <w:r>
              <w:rPr>
                <w:noProof/>
                <w:webHidden/>
              </w:rPr>
              <w:tab/>
            </w:r>
            <w:r>
              <w:rPr>
                <w:noProof/>
                <w:webHidden/>
              </w:rPr>
              <w:fldChar w:fldCharType="begin"/>
            </w:r>
            <w:r>
              <w:rPr>
                <w:noProof/>
                <w:webHidden/>
              </w:rPr>
              <w:instrText xml:space="preserve"> PAGEREF _Toc233098772 \h </w:instrText>
            </w:r>
            <w:r>
              <w:rPr>
                <w:noProof/>
                <w:webHidden/>
              </w:rPr>
            </w:r>
            <w:r>
              <w:rPr>
                <w:noProof/>
                <w:webHidden/>
              </w:rPr>
              <w:fldChar w:fldCharType="separate"/>
            </w:r>
            <w:r>
              <w:rPr>
                <w:noProof/>
                <w:webHidden/>
              </w:rPr>
              <w:t>4</w:t>
            </w:r>
            <w:r>
              <w:rPr>
                <w:noProof/>
                <w:webHidden/>
              </w:rPr>
              <w:fldChar w:fldCharType="end"/>
            </w:r>
          </w:hyperlink>
        </w:p>
        <w:p w14:paraId="09FD5E43" w14:textId="320026F6" w:rsidR="00DC353F" w:rsidRDefault="00DC353F">
          <w:pPr>
            <w:pStyle w:val="TOC2"/>
            <w:tabs>
              <w:tab w:val="right" w:leader="dot" w:pos="10082"/>
            </w:tabs>
            <w:rPr>
              <w:rFonts w:asciiTheme="minorHAnsi" w:eastAsiaTheme="minorEastAsia" w:hAnsiTheme="minorHAnsi" w:cstheme="minorBidi"/>
              <w:b w:val="0"/>
              <w:noProof/>
              <w:color w:val="auto"/>
              <w:szCs w:val="24"/>
              <w:lang w:eastAsia="en-NZ"/>
            </w:rPr>
          </w:pPr>
          <w:hyperlink w:anchor="_Toc233098773" w:history="1">
            <w:r w:rsidRPr="00D81417">
              <w:rPr>
                <w:rStyle w:val="Hyperlink"/>
                <w:noProof/>
              </w:rPr>
              <w:t>How to submit your reporting</w:t>
            </w:r>
            <w:r>
              <w:rPr>
                <w:noProof/>
                <w:webHidden/>
              </w:rPr>
              <w:tab/>
            </w:r>
            <w:r>
              <w:rPr>
                <w:noProof/>
                <w:webHidden/>
              </w:rPr>
              <w:fldChar w:fldCharType="begin"/>
            </w:r>
            <w:r>
              <w:rPr>
                <w:noProof/>
                <w:webHidden/>
              </w:rPr>
              <w:instrText xml:space="preserve"> PAGEREF _Toc233098773 \h </w:instrText>
            </w:r>
            <w:r>
              <w:rPr>
                <w:noProof/>
                <w:webHidden/>
              </w:rPr>
            </w:r>
            <w:r>
              <w:rPr>
                <w:noProof/>
                <w:webHidden/>
              </w:rPr>
              <w:fldChar w:fldCharType="separate"/>
            </w:r>
            <w:r>
              <w:rPr>
                <w:noProof/>
                <w:webHidden/>
              </w:rPr>
              <w:t>6</w:t>
            </w:r>
            <w:r>
              <w:rPr>
                <w:noProof/>
                <w:webHidden/>
              </w:rPr>
              <w:fldChar w:fldCharType="end"/>
            </w:r>
          </w:hyperlink>
        </w:p>
        <w:p w14:paraId="5815DC66" w14:textId="1388CA4D" w:rsidR="00DC353F" w:rsidRDefault="00DC353F">
          <w:pPr>
            <w:pStyle w:val="TOC2"/>
            <w:tabs>
              <w:tab w:val="right" w:leader="dot" w:pos="10082"/>
            </w:tabs>
            <w:rPr>
              <w:rFonts w:asciiTheme="minorHAnsi" w:eastAsiaTheme="minorEastAsia" w:hAnsiTheme="minorHAnsi" w:cstheme="minorBidi"/>
              <w:b w:val="0"/>
              <w:noProof/>
              <w:color w:val="auto"/>
              <w:szCs w:val="24"/>
              <w:lang w:eastAsia="en-NZ"/>
            </w:rPr>
          </w:pPr>
          <w:hyperlink w:anchor="_Toc233098774" w:history="1">
            <w:r w:rsidRPr="00D81417">
              <w:rPr>
                <w:rStyle w:val="Hyperlink"/>
                <w:noProof/>
              </w:rPr>
              <w:t>Guidance for reporting</w:t>
            </w:r>
            <w:r>
              <w:rPr>
                <w:noProof/>
                <w:webHidden/>
              </w:rPr>
              <w:tab/>
            </w:r>
            <w:r>
              <w:rPr>
                <w:noProof/>
                <w:webHidden/>
              </w:rPr>
              <w:fldChar w:fldCharType="begin"/>
            </w:r>
            <w:r>
              <w:rPr>
                <w:noProof/>
                <w:webHidden/>
              </w:rPr>
              <w:instrText xml:space="preserve"> PAGEREF _Toc233098774 \h </w:instrText>
            </w:r>
            <w:r>
              <w:rPr>
                <w:noProof/>
                <w:webHidden/>
              </w:rPr>
            </w:r>
            <w:r>
              <w:rPr>
                <w:noProof/>
                <w:webHidden/>
              </w:rPr>
              <w:fldChar w:fldCharType="separate"/>
            </w:r>
            <w:r>
              <w:rPr>
                <w:noProof/>
                <w:webHidden/>
              </w:rPr>
              <w:t>6</w:t>
            </w:r>
            <w:r>
              <w:rPr>
                <w:noProof/>
                <w:webHidden/>
              </w:rPr>
              <w:fldChar w:fldCharType="end"/>
            </w:r>
          </w:hyperlink>
        </w:p>
        <w:p w14:paraId="59B50766" w14:textId="18CD0A8F" w:rsidR="00DC353F" w:rsidRDefault="00DC353F">
          <w:pPr>
            <w:pStyle w:val="TOC2"/>
            <w:tabs>
              <w:tab w:val="right" w:leader="dot" w:pos="10082"/>
            </w:tabs>
            <w:rPr>
              <w:rFonts w:asciiTheme="minorHAnsi" w:eastAsiaTheme="minorEastAsia" w:hAnsiTheme="minorHAnsi" w:cstheme="minorBidi"/>
              <w:b w:val="0"/>
              <w:noProof/>
              <w:color w:val="auto"/>
              <w:szCs w:val="24"/>
              <w:lang w:eastAsia="en-NZ"/>
            </w:rPr>
          </w:pPr>
          <w:hyperlink w:anchor="_Toc233098775" w:history="1">
            <w:r w:rsidRPr="00D81417">
              <w:rPr>
                <w:rStyle w:val="Hyperlink"/>
                <w:noProof/>
              </w:rPr>
              <w:t>Section 1: Support interactions between Heartlands staff and clients</w:t>
            </w:r>
            <w:r>
              <w:rPr>
                <w:noProof/>
                <w:webHidden/>
              </w:rPr>
              <w:tab/>
            </w:r>
            <w:r>
              <w:rPr>
                <w:noProof/>
                <w:webHidden/>
              </w:rPr>
              <w:fldChar w:fldCharType="begin"/>
            </w:r>
            <w:r>
              <w:rPr>
                <w:noProof/>
                <w:webHidden/>
              </w:rPr>
              <w:instrText xml:space="preserve"> PAGEREF _Toc233098775 \h </w:instrText>
            </w:r>
            <w:r>
              <w:rPr>
                <w:noProof/>
                <w:webHidden/>
              </w:rPr>
            </w:r>
            <w:r>
              <w:rPr>
                <w:noProof/>
                <w:webHidden/>
              </w:rPr>
              <w:fldChar w:fldCharType="separate"/>
            </w:r>
            <w:r>
              <w:rPr>
                <w:noProof/>
                <w:webHidden/>
              </w:rPr>
              <w:t>7</w:t>
            </w:r>
            <w:r>
              <w:rPr>
                <w:noProof/>
                <w:webHidden/>
              </w:rPr>
              <w:fldChar w:fldCharType="end"/>
            </w:r>
          </w:hyperlink>
        </w:p>
        <w:p w14:paraId="10E9C5CD" w14:textId="59BC1342" w:rsidR="00DC353F" w:rsidRDefault="00DC353F">
          <w:pPr>
            <w:pStyle w:val="TOC2"/>
            <w:tabs>
              <w:tab w:val="right" w:leader="dot" w:pos="10082"/>
            </w:tabs>
            <w:rPr>
              <w:rFonts w:asciiTheme="minorHAnsi" w:eastAsiaTheme="minorEastAsia" w:hAnsiTheme="minorHAnsi" w:cstheme="minorBidi"/>
              <w:b w:val="0"/>
              <w:noProof/>
              <w:color w:val="auto"/>
              <w:szCs w:val="24"/>
              <w:lang w:eastAsia="en-NZ"/>
            </w:rPr>
          </w:pPr>
          <w:hyperlink w:anchor="_Toc233098776" w:history="1">
            <w:r w:rsidRPr="00D81417">
              <w:rPr>
                <w:rStyle w:val="Hyperlink"/>
                <w:noProof/>
              </w:rPr>
              <w:t>Section 2: Connecting clients to government agencies</w:t>
            </w:r>
            <w:r>
              <w:rPr>
                <w:noProof/>
                <w:webHidden/>
              </w:rPr>
              <w:tab/>
            </w:r>
            <w:r>
              <w:rPr>
                <w:noProof/>
                <w:webHidden/>
              </w:rPr>
              <w:fldChar w:fldCharType="begin"/>
            </w:r>
            <w:r>
              <w:rPr>
                <w:noProof/>
                <w:webHidden/>
              </w:rPr>
              <w:instrText xml:space="preserve"> PAGEREF _Toc233098776 \h </w:instrText>
            </w:r>
            <w:r>
              <w:rPr>
                <w:noProof/>
                <w:webHidden/>
              </w:rPr>
            </w:r>
            <w:r>
              <w:rPr>
                <w:noProof/>
                <w:webHidden/>
              </w:rPr>
              <w:fldChar w:fldCharType="separate"/>
            </w:r>
            <w:r>
              <w:rPr>
                <w:noProof/>
                <w:webHidden/>
              </w:rPr>
              <w:t>11</w:t>
            </w:r>
            <w:r>
              <w:rPr>
                <w:noProof/>
                <w:webHidden/>
              </w:rPr>
              <w:fldChar w:fldCharType="end"/>
            </w:r>
          </w:hyperlink>
        </w:p>
        <w:p w14:paraId="7355F29B" w14:textId="510E967D" w:rsidR="00DC353F" w:rsidRDefault="00DC353F">
          <w:pPr>
            <w:pStyle w:val="TOC3"/>
            <w:tabs>
              <w:tab w:val="right" w:leader="dot" w:pos="10082"/>
            </w:tabs>
            <w:rPr>
              <w:rFonts w:asciiTheme="minorHAnsi" w:eastAsiaTheme="minorEastAsia" w:hAnsiTheme="minorHAnsi" w:cstheme="minorBidi"/>
              <w:noProof/>
              <w:szCs w:val="24"/>
              <w:lang w:eastAsia="en-NZ"/>
            </w:rPr>
          </w:pPr>
          <w:hyperlink w:anchor="_Toc233098777" w:history="1">
            <w:r w:rsidRPr="00D81417">
              <w:rPr>
                <w:rStyle w:val="Hyperlink"/>
                <w:noProof/>
              </w:rPr>
              <w:t>2a) Support from Heartlands staff to access agencies</w:t>
            </w:r>
            <w:r>
              <w:rPr>
                <w:noProof/>
                <w:webHidden/>
              </w:rPr>
              <w:tab/>
            </w:r>
            <w:r>
              <w:rPr>
                <w:noProof/>
                <w:webHidden/>
              </w:rPr>
              <w:fldChar w:fldCharType="begin"/>
            </w:r>
            <w:r>
              <w:rPr>
                <w:noProof/>
                <w:webHidden/>
              </w:rPr>
              <w:instrText xml:space="preserve"> PAGEREF _Toc233098777 \h </w:instrText>
            </w:r>
            <w:r>
              <w:rPr>
                <w:noProof/>
                <w:webHidden/>
              </w:rPr>
            </w:r>
            <w:r>
              <w:rPr>
                <w:noProof/>
                <w:webHidden/>
              </w:rPr>
              <w:fldChar w:fldCharType="separate"/>
            </w:r>
            <w:r>
              <w:rPr>
                <w:noProof/>
                <w:webHidden/>
              </w:rPr>
              <w:t>11</w:t>
            </w:r>
            <w:r>
              <w:rPr>
                <w:noProof/>
                <w:webHidden/>
              </w:rPr>
              <w:fldChar w:fldCharType="end"/>
            </w:r>
          </w:hyperlink>
        </w:p>
        <w:p w14:paraId="434919CC" w14:textId="7BADEF96" w:rsidR="00DC353F" w:rsidRDefault="00DC353F">
          <w:pPr>
            <w:pStyle w:val="TOC3"/>
            <w:tabs>
              <w:tab w:val="right" w:leader="dot" w:pos="10082"/>
            </w:tabs>
            <w:rPr>
              <w:rFonts w:asciiTheme="minorHAnsi" w:eastAsiaTheme="minorEastAsia" w:hAnsiTheme="minorHAnsi" w:cstheme="minorBidi"/>
              <w:noProof/>
              <w:szCs w:val="24"/>
              <w:lang w:eastAsia="en-NZ"/>
            </w:rPr>
          </w:pPr>
          <w:hyperlink w:anchor="_Toc233098778" w:history="1">
            <w:r w:rsidRPr="00D81417">
              <w:rPr>
                <w:rStyle w:val="Hyperlink"/>
                <w:noProof/>
              </w:rPr>
              <w:t>2b) Meetings and workshops with government agencies</w:t>
            </w:r>
            <w:r>
              <w:rPr>
                <w:noProof/>
                <w:webHidden/>
              </w:rPr>
              <w:tab/>
            </w:r>
            <w:r>
              <w:rPr>
                <w:noProof/>
                <w:webHidden/>
              </w:rPr>
              <w:fldChar w:fldCharType="begin"/>
            </w:r>
            <w:r>
              <w:rPr>
                <w:noProof/>
                <w:webHidden/>
              </w:rPr>
              <w:instrText xml:space="preserve"> PAGEREF _Toc233098778 \h </w:instrText>
            </w:r>
            <w:r>
              <w:rPr>
                <w:noProof/>
                <w:webHidden/>
              </w:rPr>
            </w:r>
            <w:r>
              <w:rPr>
                <w:noProof/>
                <w:webHidden/>
              </w:rPr>
              <w:fldChar w:fldCharType="separate"/>
            </w:r>
            <w:r>
              <w:rPr>
                <w:noProof/>
                <w:webHidden/>
              </w:rPr>
              <w:t>14</w:t>
            </w:r>
            <w:r>
              <w:rPr>
                <w:noProof/>
                <w:webHidden/>
              </w:rPr>
              <w:fldChar w:fldCharType="end"/>
            </w:r>
          </w:hyperlink>
        </w:p>
        <w:p w14:paraId="666F79C1" w14:textId="11EDEE9F" w:rsidR="00DC353F" w:rsidRDefault="00DC353F">
          <w:pPr>
            <w:pStyle w:val="TOC2"/>
            <w:tabs>
              <w:tab w:val="right" w:leader="dot" w:pos="10082"/>
            </w:tabs>
            <w:rPr>
              <w:rFonts w:asciiTheme="minorHAnsi" w:eastAsiaTheme="minorEastAsia" w:hAnsiTheme="minorHAnsi" w:cstheme="minorBidi"/>
              <w:b w:val="0"/>
              <w:noProof/>
              <w:color w:val="auto"/>
              <w:szCs w:val="24"/>
              <w:lang w:eastAsia="en-NZ"/>
            </w:rPr>
          </w:pPr>
          <w:hyperlink w:anchor="_Toc233098779" w:history="1">
            <w:r w:rsidRPr="00D81417">
              <w:rPr>
                <w:rStyle w:val="Hyperlink"/>
                <w:noProof/>
              </w:rPr>
              <w:t>Section 3: Connecting clients to NGOs and community services</w:t>
            </w:r>
            <w:r>
              <w:rPr>
                <w:noProof/>
                <w:webHidden/>
              </w:rPr>
              <w:tab/>
            </w:r>
            <w:r>
              <w:rPr>
                <w:noProof/>
                <w:webHidden/>
              </w:rPr>
              <w:fldChar w:fldCharType="begin"/>
            </w:r>
            <w:r>
              <w:rPr>
                <w:noProof/>
                <w:webHidden/>
              </w:rPr>
              <w:instrText xml:space="preserve"> PAGEREF _Toc233098779 \h </w:instrText>
            </w:r>
            <w:r>
              <w:rPr>
                <w:noProof/>
                <w:webHidden/>
              </w:rPr>
            </w:r>
            <w:r>
              <w:rPr>
                <w:noProof/>
                <w:webHidden/>
              </w:rPr>
              <w:fldChar w:fldCharType="separate"/>
            </w:r>
            <w:r>
              <w:rPr>
                <w:noProof/>
                <w:webHidden/>
              </w:rPr>
              <w:t>17</w:t>
            </w:r>
            <w:r>
              <w:rPr>
                <w:noProof/>
                <w:webHidden/>
              </w:rPr>
              <w:fldChar w:fldCharType="end"/>
            </w:r>
          </w:hyperlink>
        </w:p>
        <w:p w14:paraId="5D9EC85D" w14:textId="312487C2" w:rsidR="00DC353F" w:rsidRDefault="00DC353F">
          <w:pPr>
            <w:pStyle w:val="TOC2"/>
            <w:tabs>
              <w:tab w:val="right" w:leader="dot" w:pos="10082"/>
            </w:tabs>
            <w:rPr>
              <w:rFonts w:asciiTheme="minorHAnsi" w:eastAsiaTheme="minorEastAsia" w:hAnsiTheme="minorHAnsi" w:cstheme="minorBidi"/>
              <w:b w:val="0"/>
              <w:noProof/>
              <w:color w:val="auto"/>
              <w:szCs w:val="24"/>
              <w:lang w:eastAsia="en-NZ"/>
            </w:rPr>
          </w:pPr>
          <w:hyperlink w:anchor="_Toc233098780" w:history="1">
            <w:r w:rsidRPr="00D81417">
              <w:rPr>
                <w:rStyle w:val="Hyperlink"/>
                <w:noProof/>
              </w:rPr>
              <w:t>Section 4: Other services provided through Heartlands</w:t>
            </w:r>
            <w:r>
              <w:rPr>
                <w:noProof/>
                <w:webHidden/>
              </w:rPr>
              <w:tab/>
            </w:r>
            <w:r>
              <w:rPr>
                <w:noProof/>
                <w:webHidden/>
              </w:rPr>
              <w:fldChar w:fldCharType="begin"/>
            </w:r>
            <w:r>
              <w:rPr>
                <w:noProof/>
                <w:webHidden/>
              </w:rPr>
              <w:instrText xml:space="preserve"> PAGEREF _Toc233098780 \h </w:instrText>
            </w:r>
            <w:r>
              <w:rPr>
                <w:noProof/>
                <w:webHidden/>
              </w:rPr>
            </w:r>
            <w:r>
              <w:rPr>
                <w:noProof/>
                <w:webHidden/>
              </w:rPr>
              <w:fldChar w:fldCharType="separate"/>
            </w:r>
            <w:r>
              <w:rPr>
                <w:noProof/>
                <w:webHidden/>
              </w:rPr>
              <w:t>22</w:t>
            </w:r>
            <w:r>
              <w:rPr>
                <w:noProof/>
                <w:webHidden/>
              </w:rPr>
              <w:fldChar w:fldCharType="end"/>
            </w:r>
          </w:hyperlink>
        </w:p>
        <w:p w14:paraId="2F797D2A" w14:textId="754517AB" w:rsidR="00DC353F" w:rsidRDefault="00DC353F">
          <w:pPr>
            <w:pStyle w:val="TOC2"/>
            <w:tabs>
              <w:tab w:val="right" w:leader="dot" w:pos="10082"/>
            </w:tabs>
            <w:rPr>
              <w:rFonts w:asciiTheme="minorHAnsi" w:eastAsiaTheme="minorEastAsia" w:hAnsiTheme="minorHAnsi" w:cstheme="minorBidi"/>
              <w:b w:val="0"/>
              <w:noProof/>
              <w:color w:val="auto"/>
              <w:szCs w:val="24"/>
              <w:lang w:eastAsia="en-NZ"/>
            </w:rPr>
          </w:pPr>
          <w:hyperlink w:anchor="_Toc233098781" w:history="1">
            <w:r w:rsidRPr="00D81417">
              <w:rPr>
                <w:rStyle w:val="Hyperlink"/>
                <w:noProof/>
              </w:rPr>
              <w:t>Section 5: Qualitative reporting</w:t>
            </w:r>
            <w:r>
              <w:rPr>
                <w:noProof/>
                <w:webHidden/>
              </w:rPr>
              <w:tab/>
            </w:r>
            <w:r>
              <w:rPr>
                <w:noProof/>
                <w:webHidden/>
              </w:rPr>
              <w:fldChar w:fldCharType="begin"/>
            </w:r>
            <w:r>
              <w:rPr>
                <w:noProof/>
                <w:webHidden/>
              </w:rPr>
              <w:instrText xml:space="preserve"> PAGEREF _Toc233098781 \h </w:instrText>
            </w:r>
            <w:r>
              <w:rPr>
                <w:noProof/>
                <w:webHidden/>
              </w:rPr>
            </w:r>
            <w:r>
              <w:rPr>
                <w:noProof/>
                <w:webHidden/>
              </w:rPr>
              <w:fldChar w:fldCharType="separate"/>
            </w:r>
            <w:r>
              <w:rPr>
                <w:noProof/>
                <w:webHidden/>
              </w:rPr>
              <w:t>26</w:t>
            </w:r>
            <w:r>
              <w:rPr>
                <w:noProof/>
                <w:webHidden/>
              </w:rPr>
              <w:fldChar w:fldCharType="end"/>
            </w:r>
          </w:hyperlink>
        </w:p>
        <w:p w14:paraId="62C384E1" w14:textId="714C7A35" w:rsidR="00DC353F" w:rsidRDefault="00DC353F">
          <w:pPr>
            <w:pStyle w:val="TOC3"/>
            <w:tabs>
              <w:tab w:val="right" w:leader="dot" w:pos="10082"/>
            </w:tabs>
            <w:rPr>
              <w:rFonts w:asciiTheme="minorHAnsi" w:eastAsiaTheme="minorEastAsia" w:hAnsiTheme="minorHAnsi" w:cstheme="minorBidi"/>
              <w:noProof/>
              <w:szCs w:val="24"/>
              <w:lang w:eastAsia="en-NZ"/>
            </w:rPr>
          </w:pPr>
          <w:hyperlink w:anchor="_Toc233098782" w:history="1">
            <w:r w:rsidRPr="00D81417">
              <w:rPr>
                <w:rStyle w:val="Hyperlink"/>
                <w:noProof/>
              </w:rPr>
              <w:t>Qualitative: Case examples</w:t>
            </w:r>
            <w:r>
              <w:rPr>
                <w:noProof/>
                <w:webHidden/>
              </w:rPr>
              <w:tab/>
            </w:r>
            <w:r>
              <w:rPr>
                <w:noProof/>
                <w:webHidden/>
              </w:rPr>
              <w:fldChar w:fldCharType="begin"/>
            </w:r>
            <w:r>
              <w:rPr>
                <w:noProof/>
                <w:webHidden/>
              </w:rPr>
              <w:instrText xml:space="preserve"> PAGEREF _Toc233098782 \h </w:instrText>
            </w:r>
            <w:r>
              <w:rPr>
                <w:noProof/>
                <w:webHidden/>
              </w:rPr>
            </w:r>
            <w:r>
              <w:rPr>
                <w:noProof/>
                <w:webHidden/>
              </w:rPr>
              <w:fldChar w:fldCharType="separate"/>
            </w:r>
            <w:r>
              <w:rPr>
                <w:noProof/>
                <w:webHidden/>
              </w:rPr>
              <w:t>26</w:t>
            </w:r>
            <w:r>
              <w:rPr>
                <w:noProof/>
                <w:webHidden/>
              </w:rPr>
              <w:fldChar w:fldCharType="end"/>
            </w:r>
          </w:hyperlink>
        </w:p>
        <w:p w14:paraId="01CD96AA" w14:textId="7E13B774" w:rsidR="00DC353F" w:rsidRDefault="00DC353F">
          <w:pPr>
            <w:pStyle w:val="TOC3"/>
            <w:tabs>
              <w:tab w:val="right" w:leader="dot" w:pos="10082"/>
            </w:tabs>
            <w:rPr>
              <w:rFonts w:asciiTheme="minorHAnsi" w:eastAsiaTheme="minorEastAsia" w:hAnsiTheme="minorHAnsi" w:cstheme="minorBidi"/>
              <w:noProof/>
              <w:szCs w:val="24"/>
              <w:lang w:eastAsia="en-NZ"/>
            </w:rPr>
          </w:pPr>
          <w:hyperlink w:anchor="_Toc233098783" w:history="1">
            <w:r w:rsidRPr="00D81417">
              <w:rPr>
                <w:rStyle w:val="Hyperlink"/>
                <w:noProof/>
              </w:rPr>
              <w:t>Qualitative: Issues and patterns in client access</w:t>
            </w:r>
            <w:r>
              <w:rPr>
                <w:noProof/>
                <w:webHidden/>
              </w:rPr>
              <w:tab/>
            </w:r>
            <w:r>
              <w:rPr>
                <w:noProof/>
                <w:webHidden/>
              </w:rPr>
              <w:fldChar w:fldCharType="begin"/>
            </w:r>
            <w:r>
              <w:rPr>
                <w:noProof/>
                <w:webHidden/>
              </w:rPr>
              <w:instrText xml:space="preserve"> PAGEREF _Toc233098783 \h </w:instrText>
            </w:r>
            <w:r>
              <w:rPr>
                <w:noProof/>
                <w:webHidden/>
              </w:rPr>
            </w:r>
            <w:r>
              <w:rPr>
                <w:noProof/>
                <w:webHidden/>
              </w:rPr>
              <w:fldChar w:fldCharType="separate"/>
            </w:r>
            <w:r>
              <w:rPr>
                <w:noProof/>
                <w:webHidden/>
              </w:rPr>
              <w:t>27</w:t>
            </w:r>
            <w:r>
              <w:rPr>
                <w:noProof/>
                <w:webHidden/>
              </w:rPr>
              <w:fldChar w:fldCharType="end"/>
            </w:r>
          </w:hyperlink>
        </w:p>
        <w:p w14:paraId="4719B2F3" w14:textId="0E255532" w:rsidR="00DC353F" w:rsidRDefault="00DC353F">
          <w:pPr>
            <w:pStyle w:val="TOC3"/>
            <w:tabs>
              <w:tab w:val="right" w:leader="dot" w:pos="10082"/>
            </w:tabs>
            <w:rPr>
              <w:rFonts w:asciiTheme="minorHAnsi" w:eastAsiaTheme="minorEastAsia" w:hAnsiTheme="minorHAnsi" w:cstheme="minorBidi"/>
              <w:noProof/>
              <w:szCs w:val="24"/>
              <w:lang w:eastAsia="en-NZ"/>
            </w:rPr>
          </w:pPr>
          <w:hyperlink w:anchor="_Toc233098784" w:history="1">
            <w:r w:rsidRPr="00D81417">
              <w:rPr>
                <w:rStyle w:val="Hyperlink"/>
                <w:noProof/>
              </w:rPr>
              <w:t>Qualitative: Quarterly news from your Heartlands site</w:t>
            </w:r>
            <w:r>
              <w:rPr>
                <w:noProof/>
                <w:webHidden/>
              </w:rPr>
              <w:tab/>
            </w:r>
            <w:r>
              <w:rPr>
                <w:noProof/>
                <w:webHidden/>
              </w:rPr>
              <w:fldChar w:fldCharType="begin"/>
            </w:r>
            <w:r>
              <w:rPr>
                <w:noProof/>
                <w:webHidden/>
              </w:rPr>
              <w:instrText xml:space="preserve"> PAGEREF _Toc233098784 \h </w:instrText>
            </w:r>
            <w:r>
              <w:rPr>
                <w:noProof/>
                <w:webHidden/>
              </w:rPr>
            </w:r>
            <w:r>
              <w:rPr>
                <w:noProof/>
                <w:webHidden/>
              </w:rPr>
              <w:fldChar w:fldCharType="separate"/>
            </w:r>
            <w:r>
              <w:rPr>
                <w:noProof/>
                <w:webHidden/>
              </w:rPr>
              <w:t>27</w:t>
            </w:r>
            <w:r>
              <w:rPr>
                <w:noProof/>
                <w:webHidden/>
              </w:rPr>
              <w:fldChar w:fldCharType="end"/>
            </w:r>
          </w:hyperlink>
        </w:p>
        <w:p w14:paraId="3FF30127" w14:textId="093073F7" w:rsidR="00DC353F" w:rsidRDefault="00DC353F">
          <w:pPr>
            <w:pStyle w:val="TOC3"/>
            <w:tabs>
              <w:tab w:val="right" w:leader="dot" w:pos="10082"/>
            </w:tabs>
            <w:rPr>
              <w:rFonts w:asciiTheme="minorHAnsi" w:eastAsiaTheme="minorEastAsia" w:hAnsiTheme="minorHAnsi" w:cstheme="minorBidi"/>
              <w:noProof/>
              <w:szCs w:val="24"/>
              <w:lang w:eastAsia="en-NZ"/>
            </w:rPr>
          </w:pPr>
          <w:hyperlink w:anchor="_Toc233098785" w:history="1">
            <w:r w:rsidRPr="00D81417">
              <w:rPr>
                <w:rStyle w:val="Hyperlink"/>
                <w:noProof/>
              </w:rPr>
              <w:t>Qualitative: Additional comments</w:t>
            </w:r>
            <w:r>
              <w:rPr>
                <w:noProof/>
                <w:webHidden/>
              </w:rPr>
              <w:tab/>
            </w:r>
            <w:r>
              <w:rPr>
                <w:noProof/>
                <w:webHidden/>
              </w:rPr>
              <w:fldChar w:fldCharType="begin"/>
            </w:r>
            <w:r>
              <w:rPr>
                <w:noProof/>
                <w:webHidden/>
              </w:rPr>
              <w:instrText xml:space="preserve"> PAGEREF _Toc233098785 \h </w:instrText>
            </w:r>
            <w:r>
              <w:rPr>
                <w:noProof/>
                <w:webHidden/>
              </w:rPr>
            </w:r>
            <w:r>
              <w:rPr>
                <w:noProof/>
                <w:webHidden/>
              </w:rPr>
              <w:fldChar w:fldCharType="separate"/>
            </w:r>
            <w:r>
              <w:rPr>
                <w:noProof/>
                <w:webHidden/>
              </w:rPr>
              <w:t>28</w:t>
            </w:r>
            <w:r>
              <w:rPr>
                <w:noProof/>
                <w:webHidden/>
              </w:rPr>
              <w:fldChar w:fldCharType="end"/>
            </w:r>
          </w:hyperlink>
        </w:p>
        <w:p w14:paraId="687FFCB9" w14:textId="2819D397" w:rsidR="00DC353F" w:rsidRDefault="00DC353F">
          <w:pPr>
            <w:pStyle w:val="TOC2"/>
            <w:tabs>
              <w:tab w:val="right" w:leader="dot" w:pos="10082"/>
            </w:tabs>
            <w:rPr>
              <w:rFonts w:asciiTheme="minorHAnsi" w:eastAsiaTheme="minorEastAsia" w:hAnsiTheme="minorHAnsi" w:cstheme="minorBidi"/>
              <w:b w:val="0"/>
              <w:noProof/>
              <w:color w:val="auto"/>
              <w:szCs w:val="24"/>
              <w:lang w:eastAsia="en-NZ"/>
            </w:rPr>
          </w:pPr>
          <w:hyperlink w:anchor="_Toc233098786" w:history="1">
            <w:r w:rsidRPr="00D81417">
              <w:rPr>
                <w:rStyle w:val="Hyperlink"/>
                <w:noProof/>
              </w:rPr>
              <w:t>Frequently asked questions (FAQs)</w:t>
            </w:r>
            <w:r>
              <w:rPr>
                <w:noProof/>
                <w:webHidden/>
              </w:rPr>
              <w:tab/>
            </w:r>
            <w:r>
              <w:rPr>
                <w:noProof/>
                <w:webHidden/>
              </w:rPr>
              <w:fldChar w:fldCharType="begin"/>
            </w:r>
            <w:r>
              <w:rPr>
                <w:noProof/>
                <w:webHidden/>
              </w:rPr>
              <w:instrText xml:space="preserve"> PAGEREF _Toc233098786 \h </w:instrText>
            </w:r>
            <w:r>
              <w:rPr>
                <w:noProof/>
                <w:webHidden/>
              </w:rPr>
            </w:r>
            <w:r>
              <w:rPr>
                <w:noProof/>
                <w:webHidden/>
              </w:rPr>
              <w:fldChar w:fldCharType="separate"/>
            </w:r>
            <w:r>
              <w:rPr>
                <w:noProof/>
                <w:webHidden/>
              </w:rPr>
              <w:t>29</w:t>
            </w:r>
            <w:r>
              <w:rPr>
                <w:noProof/>
                <w:webHidden/>
              </w:rPr>
              <w:fldChar w:fldCharType="end"/>
            </w:r>
          </w:hyperlink>
        </w:p>
        <w:p w14:paraId="6755A461" w14:textId="5279E18B" w:rsidR="009908FD" w:rsidRPr="00E40E0A" w:rsidRDefault="009908FD" w:rsidP="009908FD">
          <w:r w:rsidRPr="00E40E0A">
            <w:rPr>
              <w:b/>
              <w:bCs/>
            </w:rPr>
            <w:fldChar w:fldCharType="end"/>
          </w:r>
        </w:p>
      </w:sdtContent>
    </w:sdt>
    <w:p w14:paraId="0F2C575F" w14:textId="77777777" w:rsidR="00DC353F" w:rsidRDefault="00DC353F">
      <w:pPr>
        <w:spacing w:before="0" w:after="0" w:line="240" w:lineRule="auto"/>
        <w:rPr>
          <w:b/>
          <w:color w:val="416B51" w:themeColor="accent3"/>
          <w:sz w:val="48"/>
          <w:szCs w:val="28"/>
        </w:rPr>
      </w:pPr>
      <w:r>
        <w:br w:type="page"/>
      </w:r>
    </w:p>
    <w:p w14:paraId="40AFA1C7" w14:textId="50D825BB" w:rsidR="009908FD" w:rsidRPr="00E40E0A" w:rsidRDefault="009908FD" w:rsidP="0021195C">
      <w:pPr>
        <w:pStyle w:val="Heading2"/>
      </w:pPr>
      <w:bookmarkStart w:id="3" w:name="_Toc233098767"/>
      <w:r w:rsidRPr="00E40E0A">
        <w:lastRenderedPageBreak/>
        <w:t>Introduction</w:t>
      </w:r>
      <w:bookmarkEnd w:id="3"/>
    </w:p>
    <w:p w14:paraId="2CDE27EF" w14:textId="77777777" w:rsidR="009908FD" w:rsidRPr="00E40E0A" w:rsidRDefault="009908FD" w:rsidP="003D5C43">
      <w:pPr>
        <w:pStyle w:val="Heading3"/>
      </w:pPr>
      <w:bookmarkStart w:id="4" w:name="_Toc233098768"/>
      <w:r w:rsidRPr="00E40E0A">
        <w:t>Purpose of this document</w:t>
      </w:r>
      <w:bookmarkEnd w:id="4"/>
    </w:p>
    <w:p w14:paraId="61AED117" w14:textId="1AE1ED2E" w:rsidR="009908FD" w:rsidRPr="00E40E0A" w:rsidRDefault="009908FD" w:rsidP="009908FD">
      <w:r w:rsidRPr="00E40E0A">
        <w:t xml:space="preserve">This document is the primary guide for Heartland Services (Heartlands) providers for </w:t>
      </w:r>
      <w:r w:rsidR="0060372A" w:rsidRPr="00E40E0A">
        <w:t>collecting and preparing</w:t>
      </w:r>
      <w:r w:rsidRPr="00E40E0A">
        <w:t xml:space="preserve"> data for quarterly reporting to the Ministry for Social Development (MSD). It supports </w:t>
      </w:r>
      <w:r w:rsidR="00652AF9" w:rsidRPr="00E40E0A">
        <w:t>new</w:t>
      </w:r>
      <w:r w:rsidRPr="00E40E0A">
        <w:t xml:space="preserve"> </w:t>
      </w:r>
      <w:r w:rsidR="00314C75" w:rsidRPr="00E40E0A">
        <w:t xml:space="preserve">provider </w:t>
      </w:r>
      <w:r w:rsidRPr="00E40E0A">
        <w:t>reporting</w:t>
      </w:r>
      <w:r w:rsidR="00A0644D" w:rsidRPr="00E40E0A">
        <w:t xml:space="preserve"> requirements</w:t>
      </w:r>
      <w:r w:rsidRPr="00E40E0A">
        <w:t xml:space="preserve"> that </w:t>
      </w:r>
      <w:r w:rsidR="008D5CCB" w:rsidRPr="00E40E0A">
        <w:t>come into effect</w:t>
      </w:r>
      <w:r w:rsidRPr="00E40E0A">
        <w:t xml:space="preserve"> from 1 July 2026 onwards. </w:t>
      </w:r>
    </w:p>
    <w:p w14:paraId="0A985452" w14:textId="77777777" w:rsidR="009908FD" w:rsidRPr="00E40E0A" w:rsidRDefault="009908FD" w:rsidP="009908FD">
      <w:r w:rsidRPr="00E40E0A">
        <w:t>The guide covers:</w:t>
      </w:r>
    </w:p>
    <w:p w14:paraId="10E79606" w14:textId="17FC1011" w:rsidR="009908FD" w:rsidRPr="00E40E0A" w:rsidRDefault="00241643" w:rsidP="0045313A">
      <w:pPr>
        <w:pStyle w:val="Bullet1"/>
        <w:rPr>
          <w:lang w:val="en-NZ"/>
        </w:rPr>
      </w:pPr>
      <w:r w:rsidRPr="00E40E0A">
        <w:rPr>
          <w:lang w:val="en-NZ"/>
        </w:rPr>
        <w:t>t</w:t>
      </w:r>
      <w:r w:rsidR="009908FD" w:rsidRPr="00E40E0A">
        <w:rPr>
          <w:lang w:val="en-NZ"/>
        </w:rPr>
        <w:t xml:space="preserve">he data that Heartlands providers </w:t>
      </w:r>
      <w:r w:rsidR="00086883" w:rsidRPr="00E40E0A">
        <w:rPr>
          <w:lang w:val="en-NZ"/>
        </w:rPr>
        <w:t>are required to</w:t>
      </w:r>
      <w:r w:rsidR="009908FD" w:rsidRPr="00E40E0A">
        <w:rPr>
          <w:lang w:val="en-NZ"/>
        </w:rPr>
        <w:t xml:space="preserve"> collect and report on to MSD</w:t>
      </w:r>
    </w:p>
    <w:p w14:paraId="1F731B8E" w14:textId="208F166D" w:rsidR="009908FD" w:rsidRPr="00E40E0A" w:rsidRDefault="00241643" w:rsidP="0045313A">
      <w:pPr>
        <w:pStyle w:val="Bullet1"/>
        <w:rPr>
          <w:lang w:val="en-NZ"/>
        </w:rPr>
      </w:pPr>
      <w:r w:rsidRPr="00E40E0A">
        <w:rPr>
          <w:lang w:val="en-NZ"/>
        </w:rPr>
        <w:t>h</w:t>
      </w:r>
      <w:r w:rsidR="009908FD" w:rsidRPr="00E40E0A">
        <w:rPr>
          <w:lang w:val="en-NZ"/>
        </w:rPr>
        <w:t>ow to use the reporting template</w:t>
      </w:r>
    </w:p>
    <w:p w14:paraId="255CBFD3" w14:textId="77777777" w:rsidR="00D63F13" w:rsidRPr="00E40E0A" w:rsidRDefault="00241643" w:rsidP="0045313A">
      <w:pPr>
        <w:pStyle w:val="Bullet1"/>
        <w:rPr>
          <w:lang w:val="en-NZ"/>
        </w:rPr>
      </w:pPr>
      <w:r w:rsidRPr="00E40E0A">
        <w:rPr>
          <w:lang w:val="en-NZ"/>
        </w:rPr>
        <w:t>h</w:t>
      </w:r>
      <w:r w:rsidR="009908FD" w:rsidRPr="00E40E0A">
        <w:rPr>
          <w:lang w:val="en-NZ"/>
        </w:rPr>
        <w:t xml:space="preserve">ow to use the </w:t>
      </w:r>
      <w:r w:rsidRPr="00E40E0A">
        <w:rPr>
          <w:lang w:val="en-NZ"/>
        </w:rPr>
        <w:t xml:space="preserve">data collection </w:t>
      </w:r>
      <w:r w:rsidR="009908FD" w:rsidRPr="00E40E0A">
        <w:rPr>
          <w:lang w:val="en-NZ"/>
        </w:rPr>
        <w:t>tools</w:t>
      </w:r>
    </w:p>
    <w:p w14:paraId="544EAA18" w14:textId="24F97BA2" w:rsidR="009908FD" w:rsidRPr="00E40E0A" w:rsidRDefault="00241643" w:rsidP="0045313A">
      <w:pPr>
        <w:pStyle w:val="Bullet1"/>
        <w:rPr>
          <w:lang w:val="en-NZ"/>
        </w:rPr>
      </w:pPr>
      <w:r w:rsidRPr="00E40E0A">
        <w:rPr>
          <w:lang w:val="en-NZ"/>
        </w:rPr>
        <w:t>Frequently Asked Questions (</w:t>
      </w:r>
      <w:r w:rsidR="009908FD" w:rsidRPr="00E40E0A">
        <w:rPr>
          <w:lang w:val="en-NZ"/>
        </w:rPr>
        <w:t>FAQs</w:t>
      </w:r>
      <w:r w:rsidRPr="00E40E0A">
        <w:rPr>
          <w:lang w:val="en-NZ"/>
        </w:rPr>
        <w:t>)</w:t>
      </w:r>
      <w:r w:rsidR="001078E1" w:rsidRPr="00E40E0A">
        <w:rPr>
          <w:lang w:val="en-NZ"/>
        </w:rPr>
        <w:t xml:space="preserve"> (to be added to the final version)</w:t>
      </w:r>
      <w:r w:rsidRPr="00E40E0A">
        <w:rPr>
          <w:lang w:val="en-NZ"/>
        </w:rPr>
        <w:t>.</w:t>
      </w:r>
    </w:p>
    <w:p w14:paraId="68E03C6C" w14:textId="454173F3" w:rsidR="009908FD" w:rsidRPr="00E40E0A" w:rsidRDefault="009908FD" w:rsidP="009908FD">
      <w:r w:rsidRPr="00E40E0A">
        <w:t>This document sits alongside the Service Guidelines for Heartlands. It does not replace any guidance from MSD Service and Contracts Management around how to submit reporting to MSD.</w:t>
      </w:r>
    </w:p>
    <w:p w14:paraId="7D7AF60A" w14:textId="77777777" w:rsidR="009908FD" w:rsidRPr="00E40E0A" w:rsidRDefault="009908FD" w:rsidP="00DC353F">
      <w:pPr>
        <w:pStyle w:val="Heading3"/>
      </w:pPr>
      <w:bookmarkStart w:id="5" w:name="_Toc233098769"/>
      <w:r w:rsidRPr="00E40E0A">
        <w:t>About the data</w:t>
      </w:r>
      <w:bookmarkEnd w:id="5"/>
    </w:p>
    <w:p w14:paraId="1FBE4E37" w14:textId="200BC82C" w:rsidR="005F627F" w:rsidRPr="00E40E0A" w:rsidRDefault="005F627F" w:rsidP="009908FD">
      <w:r w:rsidRPr="00E40E0A">
        <w:t>The data you collect and report to MSD serves two important purposes: it helps MSD understand and support the work of Heartlands providers, and it is a requirement of your contract with MSD.</w:t>
      </w:r>
    </w:p>
    <w:p w14:paraId="713DD2AB" w14:textId="09AD9557" w:rsidR="009908FD" w:rsidRPr="00E40E0A" w:rsidRDefault="009908FD" w:rsidP="009908FD">
      <w:r w:rsidRPr="00E40E0A">
        <w:t>This includes the services and support delivered directly by Heartlands staff, and the services and support delivered by other parties (such as government agencies and community services) through Heartlands.</w:t>
      </w:r>
    </w:p>
    <w:p w14:paraId="6BC7DFD5" w14:textId="6873239A" w:rsidR="009908FD" w:rsidRPr="00E40E0A" w:rsidRDefault="009908FD" w:rsidP="009908FD">
      <w:r w:rsidRPr="00E40E0A">
        <w:t xml:space="preserve">The data collected </w:t>
      </w:r>
      <w:r w:rsidR="00952996" w:rsidRPr="00E40E0A">
        <w:t>through</w:t>
      </w:r>
      <w:r w:rsidRPr="00E40E0A">
        <w:t xml:space="preserve"> reporting provides us with information about:</w:t>
      </w:r>
    </w:p>
    <w:p w14:paraId="6DE2D601" w14:textId="4775AF32" w:rsidR="009908FD" w:rsidRPr="00E40E0A" w:rsidRDefault="0043169B" w:rsidP="003B449D">
      <w:pPr>
        <w:pStyle w:val="Bullet1"/>
      </w:pPr>
      <w:r w:rsidRPr="275849FA">
        <w:t xml:space="preserve">services and </w:t>
      </w:r>
      <w:r w:rsidR="00241643" w:rsidRPr="275849FA">
        <w:t>s</w:t>
      </w:r>
      <w:r w:rsidR="009908FD" w:rsidRPr="275849FA">
        <w:t>upport you provide to Heartlands clients, including support accessing agencies</w:t>
      </w:r>
      <w:r w:rsidR="004E5767" w:rsidRPr="275849FA">
        <w:t>,</w:t>
      </w:r>
      <w:r w:rsidR="009908FD" w:rsidRPr="275849FA">
        <w:t xml:space="preserve"> </w:t>
      </w:r>
      <w:r w:rsidR="00E376B6" w:rsidRPr="275849FA">
        <w:t>n</w:t>
      </w:r>
      <w:r w:rsidR="00705AB9" w:rsidRPr="275849FA">
        <w:t>on-</w:t>
      </w:r>
      <w:r w:rsidR="00E376B6" w:rsidRPr="275849FA">
        <w:t>g</w:t>
      </w:r>
      <w:r w:rsidR="00705AB9" w:rsidRPr="275849FA">
        <w:t xml:space="preserve">overnmental </w:t>
      </w:r>
      <w:r w:rsidR="00E376B6" w:rsidRPr="275849FA">
        <w:t>o</w:t>
      </w:r>
      <w:r w:rsidR="00705AB9" w:rsidRPr="275849FA">
        <w:t>rganisations (</w:t>
      </w:r>
      <w:r w:rsidR="009908FD" w:rsidRPr="275849FA">
        <w:t>NGOs</w:t>
      </w:r>
      <w:r w:rsidR="00705AB9" w:rsidRPr="275849FA">
        <w:t>)</w:t>
      </w:r>
      <w:r w:rsidR="009908FD" w:rsidRPr="275849FA">
        <w:t xml:space="preserve"> </w:t>
      </w:r>
      <w:r w:rsidR="00705AB9" w:rsidRPr="275849FA">
        <w:t>and</w:t>
      </w:r>
      <w:r w:rsidR="009908FD" w:rsidRPr="275849FA">
        <w:t xml:space="preserve"> community services</w:t>
      </w:r>
      <w:r w:rsidR="009E10B2" w:rsidRPr="275849FA">
        <w:t xml:space="preserve"> </w:t>
      </w:r>
    </w:p>
    <w:p w14:paraId="3238C64C" w14:textId="54BB7263" w:rsidR="009908FD" w:rsidRPr="00E40E0A" w:rsidRDefault="00241643" w:rsidP="003B449D">
      <w:pPr>
        <w:pStyle w:val="Bullet1"/>
        <w:rPr>
          <w:lang w:val="en-NZ"/>
        </w:rPr>
      </w:pPr>
      <w:r w:rsidRPr="00E40E0A">
        <w:rPr>
          <w:lang w:val="en-NZ"/>
        </w:rPr>
        <w:t>s</w:t>
      </w:r>
      <w:r w:rsidR="009908FD" w:rsidRPr="00E40E0A">
        <w:rPr>
          <w:lang w:val="en-NZ"/>
        </w:rPr>
        <w:t>upport government agencies provide to clients through Heartlands</w:t>
      </w:r>
    </w:p>
    <w:p w14:paraId="2D35D268" w14:textId="5B8DCF21" w:rsidR="009908FD" w:rsidRPr="00E40E0A" w:rsidRDefault="00705AB9" w:rsidP="003B449D">
      <w:pPr>
        <w:pStyle w:val="Bullet1"/>
        <w:rPr>
          <w:lang w:val="en-NZ"/>
        </w:rPr>
      </w:pPr>
      <w:r w:rsidRPr="00E40E0A">
        <w:rPr>
          <w:lang w:val="en-NZ"/>
        </w:rPr>
        <w:t>c</w:t>
      </w:r>
      <w:r w:rsidR="009908FD" w:rsidRPr="00E40E0A">
        <w:rPr>
          <w:lang w:val="en-NZ"/>
        </w:rPr>
        <w:t>lient</w:t>
      </w:r>
      <w:r w:rsidR="003C1213" w:rsidRPr="00E40E0A">
        <w:rPr>
          <w:lang w:val="en-NZ"/>
        </w:rPr>
        <w:t xml:space="preserve"> case example</w:t>
      </w:r>
      <w:r w:rsidR="00C42B2C">
        <w:rPr>
          <w:lang w:val="en-NZ"/>
        </w:rPr>
        <w:t>s and</w:t>
      </w:r>
      <w:r w:rsidR="00344063" w:rsidRPr="00E40E0A">
        <w:rPr>
          <w:lang w:val="en-NZ"/>
        </w:rPr>
        <w:t xml:space="preserve"> patterns in client support needs</w:t>
      </w:r>
      <w:r w:rsidR="00C42B2C">
        <w:rPr>
          <w:lang w:val="en-NZ"/>
        </w:rPr>
        <w:t>.</w:t>
      </w:r>
      <w:r w:rsidR="009908FD" w:rsidRPr="00E40E0A">
        <w:rPr>
          <w:lang w:val="en-NZ"/>
        </w:rPr>
        <w:br w:type="page"/>
      </w:r>
    </w:p>
    <w:p w14:paraId="04D5AF36" w14:textId="77777777" w:rsidR="009908FD" w:rsidRPr="00E40E0A" w:rsidRDefault="009908FD" w:rsidP="00BA18ED">
      <w:pPr>
        <w:pStyle w:val="Heading2"/>
      </w:pPr>
      <w:bookmarkStart w:id="6" w:name="_Toc233098770"/>
      <w:r w:rsidRPr="00E40E0A">
        <w:lastRenderedPageBreak/>
        <w:t>Collecting data</w:t>
      </w:r>
      <w:bookmarkEnd w:id="6"/>
    </w:p>
    <w:p w14:paraId="14AF4C6A" w14:textId="77777777" w:rsidR="009908FD" w:rsidRPr="00E40E0A" w:rsidRDefault="009908FD" w:rsidP="00BA18ED">
      <w:pPr>
        <w:pStyle w:val="Heading3"/>
      </w:pPr>
      <w:bookmarkStart w:id="7" w:name="_Toc233098771"/>
      <w:r w:rsidRPr="00E40E0A">
        <w:t>What you are collecting data about</w:t>
      </w:r>
      <w:bookmarkEnd w:id="7"/>
    </w:p>
    <w:p w14:paraId="24132EEA" w14:textId="581DAFAE" w:rsidR="009908FD" w:rsidRPr="00E40E0A" w:rsidRDefault="009908FD" w:rsidP="003B449D">
      <w:r w:rsidRPr="00E40E0A">
        <w:t>The reporting asks providers to collect data about the</w:t>
      </w:r>
      <w:r w:rsidR="00B260D3" w:rsidRPr="00E40E0A">
        <w:t xml:space="preserve"> services and</w:t>
      </w:r>
      <w:r w:rsidRPr="00E40E0A">
        <w:t xml:space="preserve"> support</w:t>
      </w:r>
      <w:r w:rsidR="00111305">
        <w:t xml:space="preserve"> that</w:t>
      </w:r>
      <w:r w:rsidRPr="00E40E0A">
        <w:t xml:space="preserve"> clients access through Heartlands. This includes support</w:t>
      </w:r>
      <w:r w:rsidR="00B260D3" w:rsidRPr="00E40E0A">
        <w:t xml:space="preserve"> and services</w:t>
      </w:r>
      <w:r w:rsidRPr="00E40E0A">
        <w:t xml:space="preserve"> provided by Heartlands staff</w:t>
      </w:r>
      <w:r w:rsidR="00B260D3" w:rsidRPr="00E40E0A">
        <w:t xml:space="preserve"> directly</w:t>
      </w:r>
      <w:r w:rsidRPr="00E40E0A">
        <w:t xml:space="preserve">, and support provided by government agencies through Heartlands. </w:t>
      </w:r>
    </w:p>
    <w:p w14:paraId="0EFB8786" w14:textId="1C2971AC" w:rsidR="009908FD" w:rsidRPr="00E40E0A" w:rsidRDefault="00BC0368" w:rsidP="003B449D">
      <w:pPr>
        <w:rPr>
          <w:b/>
          <w:bCs/>
        </w:rPr>
      </w:pPr>
      <w:r w:rsidRPr="00E40E0A">
        <w:t xml:space="preserve">Anytime </w:t>
      </w:r>
      <w:r w:rsidR="009908FD" w:rsidRPr="00E40E0A">
        <w:t xml:space="preserve">a client accesses </w:t>
      </w:r>
      <w:r w:rsidR="005B3687" w:rsidRPr="00E40E0A">
        <w:t xml:space="preserve">a service, </w:t>
      </w:r>
      <w:r w:rsidR="009908FD" w:rsidRPr="00E40E0A">
        <w:t>support</w:t>
      </w:r>
      <w:r w:rsidRPr="00E40E0A">
        <w:t>, advice, assistance</w:t>
      </w:r>
      <w:r w:rsidR="005B3687" w:rsidRPr="00E40E0A">
        <w:t xml:space="preserve"> or navigation</w:t>
      </w:r>
      <w:r w:rsidR="009908FD" w:rsidRPr="00E40E0A">
        <w:t xml:space="preserve"> through Heartlands, this is called a ‘support interaction’. In the reporting, a support interaction is defined as: </w:t>
      </w:r>
      <w:r w:rsidR="00E926B4" w:rsidRPr="00E40E0A">
        <w:rPr>
          <w:b/>
          <w:bCs/>
        </w:rPr>
        <w:t xml:space="preserve">any </w:t>
      </w:r>
      <w:r w:rsidR="009908FD" w:rsidRPr="00E40E0A">
        <w:rPr>
          <w:b/>
          <w:bCs/>
        </w:rPr>
        <w:t>support</w:t>
      </w:r>
      <w:r w:rsidR="00D60BC8" w:rsidRPr="00E40E0A">
        <w:rPr>
          <w:b/>
          <w:bCs/>
        </w:rPr>
        <w:t>, assistance</w:t>
      </w:r>
      <w:r w:rsidR="00995A0E" w:rsidRPr="00E40E0A">
        <w:rPr>
          <w:b/>
          <w:bCs/>
        </w:rPr>
        <w:t xml:space="preserve"> or services</w:t>
      </w:r>
      <w:r w:rsidR="009908FD" w:rsidRPr="00E40E0A">
        <w:rPr>
          <w:b/>
          <w:bCs/>
        </w:rPr>
        <w:t xml:space="preserve"> provided through Heartlands to one client during one calendar day.</w:t>
      </w:r>
    </w:p>
    <w:p w14:paraId="15EB5BF9" w14:textId="190DC91C" w:rsidR="0011311A" w:rsidRPr="00E40E0A" w:rsidRDefault="002C7D91" w:rsidP="003B449D">
      <w:r w:rsidRPr="00E40E0A">
        <w:t xml:space="preserve">Capturing </w:t>
      </w:r>
      <w:r w:rsidR="00901434" w:rsidRPr="00E40E0A">
        <w:t xml:space="preserve">‘support interactions’ enables us to </w:t>
      </w:r>
      <w:r w:rsidR="00856EC7" w:rsidRPr="00E40E0A">
        <w:t>capture a count</w:t>
      </w:r>
      <w:r w:rsidR="007B3653" w:rsidRPr="00E40E0A">
        <w:t xml:space="preserve"> of support provided to clients across the quarter</w:t>
      </w:r>
      <w:r w:rsidR="00AE6094" w:rsidRPr="00E40E0A">
        <w:t xml:space="preserve">. </w:t>
      </w:r>
      <w:r w:rsidR="0095575D" w:rsidRPr="00E40E0A">
        <w:t>The</w:t>
      </w:r>
      <w:r w:rsidR="00AE6094" w:rsidRPr="00E40E0A">
        <w:t xml:space="preserve"> reporting also captures</w:t>
      </w:r>
      <w:r w:rsidR="007B3653" w:rsidRPr="00E40E0A">
        <w:t xml:space="preserve"> the nature and type of</w:t>
      </w:r>
      <w:r w:rsidR="0095575D" w:rsidRPr="00E40E0A">
        <w:t xml:space="preserve"> assistance</w:t>
      </w:r>
      <w:r w:rsidR="00C2119E" w:rsidRPr="00E40E0A">
        <w:t xml:space="preserve"> and</w:t>
      </w:r>
      <w:r w:rsidR="007B3653" w:rsidRPr="00E40E0A">
        <w:t xml:space="preserve"> support </w:t>
      </w:r>
      <w:r w:rsidR="00C2119E" w:rsidRPr="00E40E0A">
        <w:t>Heartlands provides to clients.</w:t>
      </w:r>
    </w:p>
    <w:p w14:paraId="628AE237" w14:textId="2A133122" w:rsidR="009908FD" w:rsidRPr="00E40E0A" w:rsidRDefault="009908FD" w:rsidP="003B449D">
      <w:r w:rsidRPr="00E40E0A">
        <w:t>When a client accesses Heartlands, staff need to record a small number of datapoints about the support interaction. These include:</w:t>
      </w:r>
    </w:p>
    <w:p w14:paraId="05153D36" w14:textId="1C887F05" w:rsidR="009908FD" w:rsidRPr="00E40E0A" w:rsidRDefault="00241643" w:rsidP="003B449D">
      <w:pPr>
        <w:pStyle w:val="Bullet1"/>
        <w:rPr>
          <w:lang w:val="en-NZ"/>
        </w:rPr>
      </w:pPr>
      <w:r w:rsidRPr="00E40E0A">
        <w:rPr>
          <w:lang w:val="en-NZ"/>
        </w:rPr>
        <w:t>w</w:t>
      </w:r>
      <w:r w:rsidR="009908FD" w:rsidRPr="00E40E0A">
        <w:rPr>
          <w:lang w:val="en-NZ"/>
        </w:rPr>
        <w:t>here the client accessed support (in</w:t>
      </w:r>
      <w:r w:rsidR="009023F3" w:rsidRPr="00E40E0A">
        <w:rPr>
          <w:lang w:val="en-NZ"/>
        </w:rPr>
        <w:t>-</w:t>
      </w:r>
      <w:r w:rsidR="009908FD" w:rsidRPr="00E40E0A">
        <w:rPr>
          <w:lang w:val="en-NZ"/>
        </w:rPr>
        <w:t>person at the office, at an outreach/offsite location, not in</w:t>
      </w:r>
      <w:r w:rsidR="009023F3" w:rsidRPr="00E40E0A">
        <w:rPr>
          <w:lang w:val="en-NZ"/>
        </w:rPr>
        <w:t>-</w:t>
      </w:r>
      <w:r w:rsidR="009908FD" w:rsidRPr="00E40E0A">
        <w:rPr>
          <w:lang w:val="en-NZ"/>
        </w:rPr>
        <w:t>person (i.e. over the phone or email)</w:t>
      </w:r>
      <w:r w:rsidR="00506936" w:rsidRPr="00E40E0A">
        <w:rPr>
          <w:lang w:val="en-NZ"/>
        </w:rPr>
        <w:t>)</w:t>
      </w:r>
    </w:p>
    <w:p w14:paraId="1ADA034E" w14:textId="5C9899EC" w:rsidR="009908FD" w:rsidRPr="00E40E0A" w:rsidRDefault="00241643" w:rsidP="003B449D">
      <w:pPr>
        <w:pStyle w:val="Bullet1"/>
        <w:rPr>
          <w:lang w:val="en-NZ"/>
        </w:rPr>
      </w:pPr>
      <w:r w:rsidRPr="00E40E0A">
        <w:rPr>
          <w:lang w:val="en-NZ"/>
        </w:rPr>
        <w:t>g</w:t>
      </w:r>
      <w:r w:rsidR="009908FD" w:rsidRPr="00E40E0A">
        <w:rPr>
          <w:lang w:val="en-NZ"/>
        </w:rPr>
        <w:t>overnment agencies Heartlands staff supported the client to access</w:t>
      </w:r>
    </w:p>
    <w:p w14:paraId="38BD9423" w14:textId="48B68052" w:rsidR="009908FD" w:rsidRPr="00E40E0A" w:rsidRDefault="009908FD" w:rsidP="003B449D">
      <w:pPr>
        <w:pStyle w:val="Bullet1"/>
        <w:rPr>
          <w:lang w:val="en-NZ"/>
        </w:rPr>
      </w:pPr>
      <w:r w:rsidRPr="00E40E0A">
        <w:rPr>
          <w:lang w:val="en-NZ"/>
        </w:rPr>
        <w:t>NGOs or community services Heartlands staff supported the client to access</w:t>
      </w:r>
    </w:p>
    <w:p w14:paraId="5BE8E385" w14:textId="075D50AC" w:rsidR="009908FD" w:rsidRPr="00E40E0A" w:rsidRDefault="00BA223E" w:rsidP="003B449D">
      <w:pPr>
        <w:pStyle w:val="Bullet1"/>
        <w:rPr>
          <w:lang w:val="en-NZ"/>
        </w:rPr>
      </w:pPr>
      <w:r w:rsidRPr="00E40E0A">
        <w:rPr>
          <w:lang w:val="en-NZ"/>
        </w:rPr>
        <w:t>i</w:t>
      </w:r>
      <w:r w:rsidR="009908FD" w:rsidRPr="00E40E0A">
        <w:rPr>
          <w:lang w:val="en-NZ"/>
        </w:rPr>
        <w:t xml:space="preserve">f the client attended any meetings or workshops with government agencies </w:t>
      </w:r>
      <w:r w:rsidR="009E28BA" w:rsidRPr="00E40E0A">
        <w:rPr>
          <w:lang w:val="en-NZ"/>
        </w:rPr>
        <w:t>at the Heartlands site</w:t>
      </w:r>
    </w:p>
    <w:p w14:paraId="106D593C" w14:textId="255EA192" w:rsidR="009908FD" w:rsidRPr="00E40E0A" w:rsidRDefault="00BA223E" w:rsidP="003B449D">
      <w:pPr>
        <w:pStyle w:val="Bullet1"/>
        <w:rPr>
          <w:lang w:val="en-NZ"/>
        </w:rPr>
      </w:pPr>
      <w:r w:rsidRPr="00E40E0A">
        <w:rPr>
          <w:lang w:val="en-NZ"/>
        </w:rPr>
        <w:t>o</w:t>
      </w:r>
      <w:r w:rsidR="009908FD" w:rsidRPr="00E40E0A">
        <w:rPr>
          <w:lang w:val="en-NZ"/>
        </w:rPr>
        <w:t xml:space="preserve">ther </w:t>
      </w:r>
      <w:r w:rsidR="00057737" w:rsidRPr="00E40E0A">
        <w:rPr>
          <w:lang w:val="en-NZ"/>
        </w:rPr>
        <w:t>services</w:t>
      </w:r>
      <w:r w:rsidR="009908FD" w:rsidRPr="00E40E0A">
        <w:rPr>
          <w:lang w:val="en-NZ"/>
        </w:rPr>
        <w:t xml:space="preserve"> provided</w:t>
      </w:r>
      <w:r w:rsidR="009E28BA" w:rsidRPr="00E40E0A">
        <w:rPr>
          <w:lang w:val="en-NZ"/>
        </w:rPr>
        <w:t xml:space="preserve"> such as digital </w:t>
      </w:r>
      <w:r w:rsidR="00277F2A" w:rsidRPr="00E40E0A">
        <w:rPr>
          <w:lang w:val="en-NZ"/>
        </w:rPr>
        <w:t>access support, printing and scanning.</w:t>
      </w:r>
    </w:p>
    <w:p w14:paraId="31CB9D3B" w14:textId="0B515013" w:rsidR="009908FD" w:rsidRPr="00E40E0A" w:rsidRDefault="009908FD" w:rsidP="00332648">
      <w:pPr>
        <w:pStyle w:val="Heading3"/>
      </w:pPr>
      <w:bookmarkStart w:id="8" w:name="_Toc233098772"/>
      <w:r w:rsidRPr="00E40E0A">
        <w:t>Data collection tools</w:t>
      </w:r>
      <w:bookmarkEnd w:id="8"/>
    </w:p>
    <w:p w14:paraId="7CEDC5A0" w14:textId="1AA6110C" w:rsidR="001442B0" w:rsidRPr="00E40E0A" w:rsidRDefault="0064278F" w:rsidP="003B449D">
      <w:r>
        <w:t>We have developed some</w:t>
      </w:r>
      <w:r w:rsidR="001442B0" w:rsidRPr="00E40E0A">
        <w:t xml:space="preserve"> tools to help you collect this data: the </w:t>
      </w:r>
      <w:r w:rsidR="001442B0" w:rsidRPr="00E40E0A">
        <w:rPr>
          <w:i/>
          <w:iCs/>
        </w:rPr>
        <w:t>Data Collection Spreadsheet</w:t>
      </w:r>
      <w:r w:rsidR="008D7AF6">
        <w:t>,</w:t>
      </w:r>
      <w:r w:rsidR="001442B0" w:rsidRPr="00E40E0A">
        <w:t xml:space="preserve"> </w:t>
      </w:r>
      <w:r w:rsidR="001442B0" w:rsidRPr="00E40E0A">
        <w:rPr>
          <w:i/>
          <w:iCs/>
        </w:rPr>
        <w:t>Data Collection Printable Sheet</w:t>
      </w:r>
      <w:r w:rsidR="008D7AF6">
        <w:rPr>
          <w:i/>
          <w:iCs/>
        </w:rPr>
        <w:t xml:space="preserve"> </w:t>
      </w:r>
      <w:r w:rsidR="008D7AF6">
        <w:t xml:space="preserve">and </w:t>
      </w:r>
      <w:r w:rsidR="008D7AF6" w:rsidRPr="00E40E0A">
        <w:rPr>
          <w:i/>
          <w:iCs/>
        </w:rPr>
        <w:t xml:space="preserve">Data Collection Printable </w:t>
      </w:r>
      <w:r w:rsidR="008D7AF6">
        <w:rPr>
          <w:i/>
          <w:iCs/>
        </w:rPr>
        <w:t>Table</w:t>
      </w:r>
      <w:r w:rsidR="001442B0" w:rsidRPr="00E40E0A">
        <w:t>. These tools are optional</w:t>
      </w:r>
      <w:r w:rsidR="003935DC">
        <w:t xml:space="preserve"> and have been </w:t>
      </w:r>
      <w:r w:rsidR="001442B0" w:rsidRPr="00E40E0A">
        <w:t>designed to support you in collecting and calculating your data for reporting.</w:t>
      </w:r>
      <w:r w:rsidR="0068389B">
        <w:t xml:space="preserve"> They are available for download on </w:t>
      </w:r>
      <w:r w:rsidR="00FA143C">
        <w:t>the MSD</w:t>
      </w:r>
      <w:r w:rsidR="0068389B">
        <w:t xml:space="preserve"> </w:t>
      </w:r>
      <w:hyperlink r:id="rId19" w:history="1">
        <w:r w:rsidR="0068389B" w:rsidRPr="00E40E0A">
          <w:rPr>
            <w:rStyle w:val="Hyperlink"/>
          </w:rPr>
          <w:t>Guidance and resources for Heartlands providers webpage</w:t>
        </w:r>
      </w:hyperlink>
      <w:r w:rsidR="0068389B">
        <w:t>.</w:t>
      </w:r>
    </w:p>
    <w:p w14:paraId="48C373A6" w14:textId="63384581" w:rsidR="00184571" w:rsidRPr="00E40E0A" w:rsidRDefault="001442B0" w:rsidP="003B449D">
      <w:r w:rsidRPr="00E40E0A">
        <w:t>Training and support for using the Data Collection Spreadsheet is available to Heartlands staff. Please contact your Relationship Manager to arrange this.</w:t>
      </w:r>
    </w:p>
    <w:p w14:paraId="00CF635F" w14:textId="77777777" w:rsidR="00184571" w:rsidRPr="00E40E0A" w:rsidRDefault="00184571">
      <w:pPr>
        <w:spacing w:before="0" w:after="0" w:line="240" w:lineRule="auto"/>
      </w:pPr>
      <w:r w:rsidRPr="00E40E0A">
        <w:br w:type="page"/>
      </w:r>
    </w:p>
    <w:p w14:paraId="09CEC8C7" w14:textId="79A0C441" w:rsidR="009908FD" w:rsidRPr="00DC353F" w:rsidRDefault="009908FD" w:rsidP="00DC353F">
      <w:pPr>
        <w:rPr>
          <w:b/>
          <w:bCs/>
          <w:sz w:val="36"/>
          <w:szCs w:val="36"/>
        </w:rPr>
      </w:pPr>
      <w:r w:rsidRPr="00DC353F">
        <w:rPr>
          <w:b/>
          <w:bCs/>
          <w:sz w:val="36"/>
          <w:szCs w:val="36"/>
        </w:rPr>
        <w:lastRenderedPageBreak/>
        <w:t xml:space="preserve">Tool: Data </w:t>
      </w:r>
      <w:r w:rsidR="00B94732" w:rsidRPr="00DC353F">
        <w:rPr>
          <w:b/>
          <w:bCs/>
          <w:sz w:val="36"/>
          <w:szCs w:val="36"/>
        </w:rPr>
        <w:t>C</w:t>
      </w:r>
      <w:r w:rsidRPr="00DC353F">
        <w:rPr>
          <w:b/>
          <w:bCs/>
          <w:sz w:val="36"/>
          <w:szCs w:val="36"/>
        </w:rPr>
        <w:t xml:space="preserve">ollection </w:t>
      </w:r>
      <w:r w:rsidR="00B94732" w:rsidRPr="00DC353F">
        <w:rPr>
          <w:b/>
          <w:bCs/>
          <w:sz w:val="36"/>
          <w:szCs w:val="36"/>
        </w:rPr>
        <w:t>S</w:t>
      </w:r>
      <w:r w:rsidRPr="00DC353F">
        <w:rPr>
          <w:b/>
          <w:bCs/>
          <w:sz w:val="36"/>
          <w:szCs w:val="36"/>
        </w:rPr>
        <w:t>preadsheet</w:t>
      </w:r>
    </w:p>
    <w:p w14:paraId="5CF92ED1" w14:textId="77519CD9" w:rsidR="009908FD" w:rsidRPr="00E40E0A" w:rsidRDefault="009908FD" w:rsidP="003B449D">
      <w:r w:rsidRPr="00E40E0A">
        <w:t xml:space="preserve">The </w:t>
      </w:r>
      <w:r w:rsidR="00537DB6" w:rsidRPr="00E40E0A">
        <w:t xml:space="preserve">Data Collection </w:t>
      </w:r>
      <w:r w:rsidR="00530115" w:rsidRPr="00E40E0A">
        <w:t>Sp</w:t>
      </w:r>
      <w:r w:rsidRPr="00E40E0A">
        <w:t>readsheet helps you</w:t>
      </w:r>
      <w:r w:rsidR="00945EEB" w:rsidRPr="00E40E0A">
        <w:t xml:space="preserve"> quickly</w:t>
      </w:r>
      <w:r w:rsidRPr="00E40E0A">
        <w:t xml:space="preserve"> collect data about support interactions</w:t>
      </w:r>
      <w:r w:rsidR="008237D0" w:rsidRPr="00E40E0A">
        <w:t xml:space="preserve"> using drop-down, multi-choice options</w:t>
      </w:r>
      <w:r w:rsidRPr="00E40E0A">
        <w:t xml:space="preserve">. </w:t>
      </w:r>
      <w:r w:rsidR="00A7384D" w:rsidRPr="00E40E0A">
        <w:t>It</w:t>
      </w:r>
      <w:r w:rsidRPr="00E40E0A">
        <w:t xml:space="preserve"> then automatically calculates the outputs</w:t>
      </w:r>
      <w:r w:rsidR="00A7384D" w:rsidRPr="00E40E0A">
        <w:t xml:space="preserve"> needed</w:t>
      </w:r>
      <w:r w:rsidRPr="00E40E0A">
        <w:t xml:space="preserve"> for your reporting. </w:t>
      </w:r>
    </w:p>
    <w:p w14:paraId="5E85EE6D" w14:textId="0725772B" w:rsidR="009908FD" w:rsidRPr="00E40E0A" w:rsidRDefault="009908FD" w:rsidP="003B449D">
      <w:r w:rsidRPr="00E40E0A">
        <w:t xml:space="preserve">The spreadsheet has been developed for use with Microsoft </w:t>
      </w:r>
      <w:r w:rsidR="0006534A" w:rsidRPr="00E40E0A">
        <w:t>Excel</w:t>
      </w:r>
      <w:r w:rsidRPr="00E40E0A">
        <w:t xml:space="preserve">. It </w:t>
      </w:r>
      <w:r w:rsidR="00530115" w:rsidRPr="00E40E0A">
        <w:t xml:space="preserve">will </w:t>
      </w:r>
      <w:r w:rsidRPr="00E40E0A">
        <w:t>not work correctly on Google Docs or other online platforms.</w:t>
      </w:r>
      <w:r w:rsidR="003935DC">
        <w:t xml:space="preserve"> </w:t>
      </w:r>
      <w:r w:rsidR="00D52260">
        <w:t>The spreadsheet cannot be edited or changed by providers – this is because it uses formulas to calculate the data outputs.</w:t>
      </w:r>
    </w:p>
    <w:p w14:paraId="1A67DB9E" w14:textId="234782AB" w:rsidR="0005645F" w:rsidRPr="00E40E0A" w:rsidRDefault="009908FD" w:rsidP="003B449D">
      <w:r w:rsidRPr="00E40E0A">
        <w:t xml:space="preserve">If you </w:t>
      </w:r>
      <w:r w:rsidR="008B7BE8" w:rsidRPr="00E40E0A">
        <w:t>choose to use</w:t>
      </w:r>
      <w:r w:rsidRPr="00E40E0A">
        <w:t xml:space="preserve"> the Data Collection </w:t>
      </w:r>
      <w:r w:rsidR="00065733" w:rsidRPr="00E40E0A">
        <w:t>Spreadsheet</w:t>
      </w:r>
      <w:r w:rsidR="008B7BE8" w:rsidRPr="00E40E0A">
        <w:t xml:space="preserve"> to </w:t>
      </w:r>
      <w:r w:rsidR="00A2692F" w:rsidRPr="00E40E0A">
        <w:t xml:space="preserve">help you </w:t>
      </w:r>
      <w:r w:rsidR="00546B2E" w:rsidRPr="00E40E0A">
        <w:t>record</w:t>
      </w:r>
      <w:r w:rsidR="00A2692F" w:rsidRPr="00E40E0A">
        <w:t xml:space="preserve"> data</w:t>
      </w:r>
      <w:r w:rsidRPr="00E40E0A">
        <w:t xml:space="preserve">, please </w:t>
      </w:r>
      <w:r w:rsidRPr="00E40E0A">
        <w:rPr>
          <w:b/>
          <w:bCs/>
        </w:rPr>
        <w:t>download a fresh copy each quarter</w:t>
      </w:r>
      <w:r w:rsidRPr="00E40E0A">
        <w:t xml:space="preserve"> from </w:t>
      </w:r>
      <w:r w:rsidR="0002731F" w:rsidRPr="00E40E0A">
        <w:t xml:space="preserve">the </w:t>
      </w:r>
      <w:r w:rsidR="00C42B2C">
        <w:t xml:space="preserve">MSD </w:t>
      </w:r>
      <w:r w:rsidR="0002731F" w:rsidRPr="00E40E0A">
        <w:t xml:space="preserve">webpage </w:t>
      </w:r>
      <w:hyperlink r:id="rId20" w:history="1">
        <w:r w:rsidR="0002731F" w:rsidRPr="00C2144A">
          <w:rPr>
            <w:rStyle w:val="Hyperlink"/>
          </w:rPr>
          <w:t>“</w:t>
        </w:r>
        <w:r w:rsidRPr="00C2144A">
          <w:rPr>
            <w:rStyle w:val="Hyperlink"/>
          </w:rPr>
          <w:t xml:space="preserve">Guidance and </w:t>
        </w:r>
        <w:r w:rsidR="0002731F" w:rsidRPr="00C2144A">
          <w:rPr>
            <w:rStyle w:val="Hyperlink"/>
          </w:rPr>
          <w:t>R</w:t>
        </w:r>
        <w:r w:rsidRPr="00C2144A">
          <w:rPr>
            <w:rStyle w:val="Hyperlink"/>
          </w:rPr>
          <w:t xml:space="preserve">esources for Heartlands </w:t>
        </w:r>
        <w:r w:rsidR="0002731F" w:rsidRPr="00C2144A">
          <w:rPr>
            <w:rStyle w:val="Hyperlink"/>
          </w:rPr>
          <w:t>P</w:t>
        </w:r>
        <w:r w:rsidRPr="00C2144A">
          <w:rPr>
            <w:rStyle w:val="Hyperlink"/>
          </w:rPr>
          <w:t>roviders</w:t>
        </w:r>
        <w:r w:rsidR="0002731F" w:rsidRPr="00C2144A">
          <w:rPr>
            <w:rStyle w:val="Hyperlink"/>
          </w:rPr>
          <w:t>”</w:t>
        </w:r>
      </w:hyperlink>
      <w:r w:rsidRPr="00E40E0A">
        <w:t xml:space="preserve"> to ensure </w:t>
      </w:r>
      <w:r w:rsidR="006C2647" w:rsidRPr="00E40E0A">
        <w:t xml:space="preserve">you have the most up-to-date version, and </w:t>
      </w:r>
      <w:r w:rsidR="00824546" w:rsidRPr="00E40E0A">
        <w:t xml:space="preserve">that </w:t>
      </w:r>
      <w:r w:rsidRPr="00E40E0A">
        <w:t>data from previous quarters is not included in your repor</w:t>
      </w:r>
      <w:r w:rsidR="006C2647" w:rsidRPr="00E40E0A">
        <w:t>t</w:t>
      </w:r>
      <w:r w:rsidRPr="00E40E0A">
        <w:t>.</w:t>
      </w:r>
    </w:p>
    <w:p w14:paraId="3918B6B2" w14:textId="4612D84D" w:rsidR="009908FD" w:rsidRPr="00DC353F" w:rsidRDefault="009908FD" w:rsidP="00DC353F">
      <w:pPr>
        <w:rPr>
          <w:b/>
          <w:bCs/>
          <w:sz w:val="36"/>
          <w:szCs w:val="36"/>
        </w:rPr>
      </w:pPr>
      <w:r w:rsidRPr="00DC353F">
        <w:rPr>
          <w:b/>
          <w:bCs/>
          <w:sz w:val="36"/>
          <w:szCs w:val="36"/>
        </w:rPr>
        <w:t>Tool</w:t>
      </w:r>
      <w:r w:rsidR="008D7AF6">
        <w:rPr>
          <w:b/>
          <w:bCs/>
          <w:sz w:val="36"/>
          <w:szCs w:val="36"/>
        </w:rPr>
        <w:t>s</w:t>
      </w:r>
      <w:r w:rsidRPr="00DC353F">
        <w:rPr>
          <w:b/>
          <w:bCs/>
          <w:sz w:val="36"/>
          <w:szCs w:val="36"/>
        </w:rPr>
        <w:t xml:space="preserve">: Data </w:t>
      </w:r>
      <w:r w:rsidR="00917D30" w:rsidRPr="00DC353F">
        <w:rPr>
          <w:b/>
          <w:bCs/>
          <w:sz w:val="36"/>
          <w:szCs w:val="36"/>
        </w:rPr>
        <w:t>C</w:t>
      </w:r>
      <w:r w:rsidRPr="00DC353F">
        <w:rPr>
          <w:b/>
          <w:bCs/>
          <w:sz w:val="36"/>
          <w:szCs w:val="36"/>
        </w:rPr>
        <w:t xml:space="preserve">ollection </w:t>
      </w:r>
      <w:r w:rsidR="00917D30" w:rsidRPr="00DC353F">
        <w:rPr>
          <w:b/>
          <w:bCs/>
          <w:sz w:val="36"/>
          <w:szCs w:val="36"/>
        </w:rPr>
        <w:t>P</w:t>
      </w:r>
      <w:r w:rsidRPr="00DC353F">
        <w:rPr>
          <w:b/>
          <w:bCs/>
          <w:sz w:val="36"/>
          <w:szCs w:val="36"/>
        </w:rPr>
        <w:t xml:space="preserve">rintable </w:t>
      </w:r>
      <w:r w:rsidR="00917D30" w:rsidRPr="00DC353F">
        <w:rPr>
          <w:b/>
          <w:bCs/>
          <w:sz w:val="36"/>
          <w:szCs w:val="36"/>
        </w:rPr>
        <w:t>S</w:t>
      </w:r>
      <w:r w:rsidRPr="00DC353F">
        <w:rPr>
          <w:b/>
          <w:bCs/>
          <w:sz w:val="36"/>
          <w:szCs w:val="36"/>
        </w:rPr>
        <w:t>heet</w:t>
      </w:r>
      <w:r w:rsidR="00DF36A3">
        <w:rPr>
          <w:b/>
          <w:bCs/>
          <w:sz w:val="36"/>
          <w:szCs w:val="36"/>
        </w:rPr>
        <w:t xml:space="preserve"> and Table</w:t>
      </w:r>
    </w:p>
    <w:p w14:paraId="468222E6" w14:textId="59EEB73F" w:rsidR="00DF36A3" w:rsidRDefault="003935DC" w:rsidP="003B449D">
      <w:r>
        <w:t>T</w:t>
      </w:r>
      <w:r w:rsidR="009908FD" w:rsidRPr="00E40E0A">
        <w:t xml:space="preserve">he </w:t>
      </w:r>
      <w:r w:rsidR="00351C55" w:rsidRPr="00E40E0A">
        <w:t>Data Collection P</w:t>
      </w:r>
      <w:r w:rsidR="009908FD" w:rsidRPr="00E40E0A">
        <w:t xml:space="preserve">rintable </w:t>
      </w:r>
      <w:r w:rsidR="00351C55" w:rsidRPr="00E40E0A">
        <w:t>S</w:t>
      </w:r>
      <w:r w:rsidR="009908FD" w:rsidRPr="00E40E0A">
        <w:t xml:space="preserve">heet </w:t>
      </w:r>
      <w:r w:rsidR="00C42B2C">
        <w:t xml:space="preserve">is a one-page sheet that </w:t>
      </w:r>
      <w:r w:rsidR="009908FD" w:rsidRPr="00E40E0A">
        <w:t xml:space="preserve">helps you </w:t>
      </w:r>
      <w:r w:rsidR="0054081F" w:rsidRPr="00E40E0A">
        <w:t xml:space="preserve">manually </w:t>
      </w:r>
      <w:r w:rsidR="00754C50" w:rsidRPr="00E40E0A">
        <w:t xml:space="preserve">record </w:t>
      </w:r>
      <w:r w:rsidR="0054081F" w:rsidRPr="00E40E0A">
        <w:t xml:space="preserve">data about </w:t>
      </w:r>
      <w:r w:rsidR="009908FD" w:rsidRPr="00E40E0A">
        <w:t>support interaction</w:t>
      </w:r>
      <w:r w:rsidR="0054081F" w:rsidRPr="00E40E0A">
        <w:t>s</w:t>
      </w:r>
      <w:r w:rsidR="009908FD" w:rsidRPr="00E40E0A">
        <w:t xml:space="preserve">. All </w:t>
      </w:r>
      <w:r w:rsidR="005172BA">
        <w:t xml:space="preserve">the </w:t>
      </w:r>
      <w:r w:rsidR="009908FD" w:rsidRPr="00E40E0A">
        <w:t xml:space="preserve">datapoints you need to collect about a </w:t>
      </w:r>
      <w:r w:rsidR="00141E36" w:rsidRPr="00E40E0A">
        <w:t xml:space="preserve">single </w:t>
      </w:r>
      <w:r w:rsidR="009908FD" w:rsidRPr="00E40E0A">
        <w:t>support interaction are listed together on a single page</w:t>
      </w:r>
      <w:r w:rsidR="0054081F" w:rsidRPr="00E40E0A">
        <w:t xml:space="preserve">, </w:t>
      </w:r>
      <w:r w:rsidR="00762918" w:rsidRPr="00E40E0A">
        <w:t xml:space="preserve">with </w:t>
      </w:r>
      <w:r w:rsidR="005172BA">
        <w:t>boxes</w:t>
      </w:r>
      <w:r w:rsidR="00762918" w:rsidRPr="00E40E0A">
        <w:t xml:space="preserve"> that can be</w:t>
      </w:r>
      <w:r w:rsidR="009908FD" w:rsidRPr="00E40E0A">
        <w:t xml:space="preserve"> ticked</w:t>
      </w:r>
      <w:r w:rsidR="00762918" w:rsidRPr="00E40E0A">
        <w:t xml:space="preserve"> or </w:t>
      </w:r>
      <w:r w:rsidR="009908FD" w:rsidRPr="00E40E0A">
        <w:t>highlighted</w:t>
      </w:r>
      <w:r w:rsidR="00141E36" w:rsidRPr="00E40E0A">
        <w:t xml:space="preserve"> to indicate relevant</w:t>
      </w:r>
      <w:r w:rsidR="007E2E00" w:rsidRPr="00E40E0A">
        <w:t xml:space="preserve"> information </w:t>
      </w:r>
      <w:r w:rsidR="00E40E95" w:rsidRPr="00E40E0A">
        <w:t>across each of the report sections</w:t>
      </w:r>
      <w:r w:rsidR="00AA3C6A" w:rsidRPr="00E40E0A">
        <w:t>.</w:t>
      </w:r>
    </w:p>
    <w:p w14:paraId="2541B12C" w14:textId="77777777" w:rsidR="003935DC" w:rsidRDefault="00DF36A3" w:rsidP="003B449D">
      <w:pPr>
        <w:rPr>
          <w:rFonts w:cs="Open Sans"/>
        </w:rPr>
      </w:pPr>
      <w:r w:rsidRPr="00E40E0A">
        <w:t xml:space="preserve">The Data Collection Printable </w:t>
      </w:r>
      <w:r>
        <w:t xml:space="preserve">Table is another tool which you can use </w:t>
      </w:r>
      <w:r w:rsidRPr="00E40E0A">
        <w:t xml:space="preserve">manually record data about support interactions. </w:t>
      </w:r>
      <w:r w:rsidR="008D7AF6">
        <w:t>Similar to the Sheet, the Table has a</w:t>
      </w:r>
      <w:r w:rsidRPr="00E40E0A">
        <w:t xml:space="preserve">ll </w:t>
      </w:r>
      <w:r>
        <w:t xml:space="preserve">the </w:t>
      </w:r>
      <w:r w:rsidRPr="00E40E0A">
        <w:t xml:space="preserve">datapoints you need to collect about a single support interaction </w:t>
      </w:r>
      <w:r w:rsidR="008D7AF6">
        <w:t>listed t</w:t>
      </w:r>
      <w:r w:rsidRPr="00E40E0A">
        <w:t xml:space="preserve">ogether </w:t>
      </w:r>
      <w:r w:rsidR="008D7AF6">
        <w:t>in columns across a single page. You may find it helpful to refer to the one-page summary sheet, ‘</w:t>
      </w:r>
      <w:r w:rsidR="008D7AF6">
        <w:rPr>
          <w:rFonts w:cs="Open Sans"/>
        </w:rPr>
        <w:t>Lists of categories and agencies</w:t>
      </w:r>
      <w:r w:rsidR="008D7AF6" w:rsidRPr="000F43B9">
        <w:rPr>
          <w:rFonts w:cs="Open Sans"/>
        </w:rPr>
        <w:t xml:space="preserve"> for Heartland Services</w:t>
      </w:r>
      <w:r w:rsidR="008D7AF6">
        <w:rPr>
          <w:rFonts w:cs="Open Sans"/>
        </w:rPr>
        <w:t xml:space="preserve"> provider reporting’, to ensure you record the correct agencies and categories of support in the Table.</w:t>
      </w:r>
    </w:p>
    <w:p w14:paraId="0425A927" w14:textId="1FE98C1E" w:rsidR="009908FD" w:rsidRPr="00E40E0A" w:rsidRDefault="003935DC" w:rsidP="003B449D">
      <w:r>
        <w:rPr>
          <w:rFonts w:cs="Open Sans"/>
        </w:rPr>
        <w:t>Both tools have developed as templates that you can adapt and change to the needs of your individual service.</w:t>
      </w:r>
      <w:r w:rsidR="009908FD" w:rsidRPr="00E40E0A">
        <w:br w:type="page"/>
      </w:r>
    </w:p>
    <w:p w14:paraId="0EC48246" w14:textId="77777777" w:rsidR="00F81F71" w:rsidRPr="00E40E0A" w:rsidRDefault="00F81F71" w:rsidP="00BA18ED">
      <w:pPr>
        <w:pStyle w:val="Heading2"/>
      </w:pPr>
      <w:bookmarkStart w:id="9" w:name="_Toc233098773"/>
      <w:r w:rsidRPr="00E40E0A">
        <w:lastRenderedPageBreak/>
        <w:t>How to submit your reporting</w:t>
      </w:r>
      <w:bookmarkEnd w:id="9"/>
    </w:p>
    <w:p w14:paraId="23C6655D" w14:textId="77777777" w:rsidR="00F81F71" w:rsidRPr="00E40E0A" w:rsidRDefault="00F81F71" w:rsidP="003B449D">
      <w:r w:rsidRPr="00E40E0A">
        <w:t>Please email completed quarterly reports in the Excel format to:</w:t>
      </w:r>
    </w:p>
    <w:p w14:paraId="15BB6321" w14:textId="2BFCE2D8" w:rsidR="00F81F71" w:rsidRPr="00E40E0A" w:rsidRDefault="00F81F71" w:rsidP="003B449D">
      <w:pPr>
        <w:pStyle w:val="Bullet1"/>
        <w:rPr>
          <w:lang w:val="en-NZ"/>
        </w:rPr>
      </w:pPr>
      <w:r w:rsidRPr="00E40E0A">
        <w:rPr>
          <w:lang w:val="en-NZ"/>
        </w:rPr>
        <w:t xml:space="preserve">MSD National Contracts Admin Hub at </w:t>
      </w:r>
      <w:hyperlink r:id="rId21" w:history="1">
        <w:r w:rsidRPr="00E40E0A">
          <w:rPr>
            <w:rStyle w:val="Hyperlink"/>
            <w:lang w:val="en-NZ"/>
          </w:rPr>
          <w:t>National_Contracts_Admin_Hub@msd.govt.nz</w:t>
        </w:r>
      </w:hyperlink>
    </w:p>
    <w:p w14:paraId="56AFF6B5" w14:textId="58B37EA6" w:rsidR="00F81F71" w:rsidRPr="00E40E0A" w:rsidRDefault="00F81F71" w:rsidP="003B449D">
      <w:pPr>
        <w:pStyle w:val="Bullet1"/>
        <w:rPr>
          <w:lang w:val="en-NZ"/>
        </w:rPr>
      </w:pPr>
      <w:r w:rsidRPr="00E40E0A">
        <w:rPr>
          <w:lang w:val="en-NZ"/>
        </w:rPr>
        <w:t>CC in the MSD Relationship Manager listed in your Outcome Agreement and the Heartlands inbox (</w:t>
      </w:r>
      <w:hyperlink r:id="rId22" w:history="1">
        <w:r w:rsidR="00C42B2C" w:rsidRPr="00C42B2C">
          <w:rPr>
            <w:rStyle w:val="Hyperlink"/>
            <w:lang w:val="en-NZ"/>
          </w:rPr>
          <w:t>Heartland_Services@msd.govt.nz</w:t>
        </w:r>
      </w:hyperlink>
      <w:r w:rsidRPr="00E40E0A">
        <w:rPr>
          <w:lang w:val="en-NZ"/>
        </w:rPr>
        <w:t>)</w:t>
      </w:r>
    </w:p>
    <w:p w14:paraId="6DAC8E20" w14:textId="551DF79B" w:rsidR="00F81F71" w:rsidRPr="00E40E0A" w:rsidRDefault="00F81F71" w:rsidP="00FA6A0F">
      <w:r w:rsidRPr="00E40E0A">
        <w:t xml:space="preserve">Reporting due dates and the latest reporting template </w:t>
      </w:r>
      <w:r w:rsidR="0068389B">
        <w:t xml:space="preserve">and supporting tools </w:t>
      </w:r>
      <w:r w:rsidRPr="00E40E0A">
        <w:t xml:space="preserve">are available on the </w:t>
      </w:r>
      <w:hyperlink r:id="rId23" w:history="1">
        <w:r w:rsidRPr="00E40E0A">
          <w:rPr>
            <w:rStyle w:val="Hyperlink"/>
          </w:rPr>
          <w:t>Guidance and resources for Heartlands providers webpage</w:t>
        </w:r>
      </w:hyperlink>
      <w:r w:rsidR="00990F2D">
        <w:t>.</w:t>
      </w:r>
    </w:p>
    <w:p w14:paraId="33D6F285" w14:textId="4665DB26" w:rsidR="009908FD" w:rsidRPr="00E40E0A" w:rsidRDefault="009908FD" w:rsidP="00BA18ED">
      <w:pPr>
        <w:pStyle w:val="Heading2"/>
      </w:pPr>
      <w:bookmarkStart w:id="10" w:name="_Toc233098774"/>
      <w:r w:rsidRPr="00E40E0A">
        <w:t>Guidance for reporting</w:t>
      </w:r>
      <w:bookmarkEnd w:id="10"/>
    </w:p>
    <w:p w14:paraId="58229861" w14:textId="77777777" w:rsidR="009908FD" w:rsidRPr="00E40E0A" w:rsidRDefault="009908FD" w:rsidP="009908FD">
      <w:r w:rsidRPr="00E40E0A">
        <w:t>The reporting requires you to collect and report data across five sections:</w:t>
      </w:r>
    </w:p>
    <w:p w14:paraId="423CA6B1" w14:textId="77777777" w:rsidR="009908FD" w:rsidRPr="00E40E0A" w:rsidRDefault="009908FD" w:rsidP="0045313A">
      <w:pPr>
        <w:pStyle w:val="Bullet1"/>
        <w:rPr>
          <w:lang w:val="en-NZ"/>
        </w:rPr>
      </w:pPr>
      <w:r w:rsidRPr="00E40E0A">
        <w:rPr>
          <w:lang w:val="en-NZ"/>
        </w:rPr>
        <w:t>Section 1: Support interactions between Heartlands and clients</w:t>
      </w:r>
    </w:p>
    <w:p w14:paraId="2BD3ABE5" w14:textId="77777777" w:rsidR="009908FD" w:rsidRPr="00E40E0A" w:rsidRDefault="009908FD" w:rsidP="0045313A">
      <w:pPr>
        <w:pStyle w:val="Bullet1"/>
        <w:rPr>
          <w:lang w:val="en-NZ"/>
        </w:rPr>
      </w:pPr>
      <w:r w:rsidRPr="00E40E0A">
        <w:rPr>
          <w:lang w:val="en-NZ"/>
        </w:rPr>
        <w:t>Section 2: Connecting clients to government agencies</w:t>
      </w:r>
    </w:p>
    <w:p w14:paraId="727630A1" w14:textId="52E3C1BA" w:rsidR="009908FD" w:rsidRPr="00E40E0A" w:rsidRDefault="009908FD" w:rsidP="003B449D">
      <w:pPr>
        <w:pStyle w:val="Bullet2"/>
      </w:pPr>
      <w:r w:rsidRPr="00E40E0A">
        <w:t>2a) Support from Heartlands staff to access agencies</w:t>
      </w:r>
    </w:p>
    <w:p w14:paraId="3B34726C" w14:textId="068BD13E" w:rsidR="009908FD" w:rsidRPr="00E40E0A" w:rsidRDefault="009908FD" w:rsidP="003B449D">
      <w:pPr>
        <w:pStyle w:val="Bullet2"/>
      </w:pPr>
      <w:r w:rsidRPr="00E40E0A">
        <w:t xml:space="preserve">2b) </w:t>
      </w:r>
      <w:r w:rsidR="00652466" w:rsidRPr="00E40E0A">
        <w:t>Client m</w:t>
      </w:r>
      <w:r w:rsidRPr="00E40E0A">
        <w:t>eetings and workshops with government agencies</w:t>
      </w:r>
    </w:p>
    <w:p w14:paraId="66165C4B" w14:textId="77777777" w:rsidR="009908FD" w:rsidRPr="00E40E0A" w:rsidRDefault="009908FD" w:rsidP="0045313A">
      <w:pPr>
        <w:pStyle w:val="Bullet1"/>
        <w:rPr>
          <w:lang w:val="en-NZ"/>
        </w:rPr>
      </w:pPr>
      <w:r w:rsidRPr="00E40E0A">
        <w:rPr>
          <w:lang w:val="en-NZ"/>
        </w:rPr>
        <w:t>Section 3: Connecting clients to NGOs and community services</w:t>
      </w:r>
    </w:p>
    <w:p w14:paraId="02DF98E5" w14:textId="54CB099E" w:rsidR="009908FD" w:rsidRPr="00E40E0A" w:rsidRDefault="009908FD" w:rsidP="0045313A">
      <w:pPr>
        <w:pStyle w:val="Bullet1"/>
        <w:rPr>
          <w:lang w:val="en-NZ"/>
        </w:rPr>
      </w:pPr>
      <w:r w:rsidRPr="00E40E0A">
        <w:rPr>
          <w:lang w:val="en-NZ"/>
        </w:rPr>
        <w:t xml:space="preserve">Section 4: Other </w:t>
      </w:r>
      <w:r w:rsidR="00213330" w:rsidRPr="00E40E0A">
        <w:rPr>
          <w:lang w:val="en-NZ"/>
        </w:rPr>
        <w:t xml:space="preserve">services </w:t>
      </w:r>
      <w:r w:rsidRPr="00E40E0A">
        <w:rPr>
          <w:lang w:val="en-NZ"/>
        </w:rPr>
        <w:t>accessed through Heartlands</w:t>
      </w:r>
    </w:p>
    <w:p w14:paraId="56F92F07" w14:textId="790E950C" w:rsidR="009908FD" w:rsidRPr="00E40E0A" w:rsidRDefault="009908FD" w:rsidP="0045313A">
      <w:pPr>
        <w:pStyle w:val="Bullet1"/>
        <w:rPr>
          <w:lang w:val="en-NZ"/>
        </w:rPr>
      </w:pPr>
      <w:r w:rsidRPr="00E40E0A">
        <w:rPr>
          <w:lang w:val="en-NZ"/>
        </w:rPr>
        <w:t>Section 5: Qualitative</w:t>
      </w:r>
      <w:r w:rsidR="00BB2906" w:rsidRPr="00E40E0A">
        <w:rPr>
          <w:lang w:val="en-NZ"/>
        </w:rPr>
        <w:t xml:space="preserve"> </w:t>
      </w:r>
      <w:r w:rsidRPr="00E40E0A">
        <w:rPr>
          <w:lang w:val="en-NZ"/>
        </w:rPr>
        <w:t>reporting</w:t>
      </w:r>
    </w:p>
    <w:p w14:paraId="55D53D09" w14:textId="258E1ED5" w:rsidR="009908FD" w:rsidRPr="00E40E0A" w:rsidRDefault="009908FD" w:rsidP="009908FD">
      <w:r w:rsidRPr="00E40E0A">
        <w:t xml:space="preserve">The following sections of this guide explain how to collect </w:t>
      </w:r>
      <w:r w:rsidR="00065733" w:rsidRPr="00E40E0A">
        <w:t xml:space="preserve">data </w:t>
      </w:r>
      <w:r w:rsidR="00320BA2" w:rsidRPr="00E40E0A">
        <w:t>for each section</w:t>
      </w:r>
      <w:r w:rsidRPr="00E40E0A">
        <w:t xml:space="preserve"> and how to enter this</w:t>
      </w:r>
      <w:r w:rsidR="00065733" w:rsidRPr="00E40E0A">
        <w:t xml:space="preserve"> data</w:t>
      </w:r>
      <w:r w:rsidRPr="00E40E0A">
        <w:t xml:space="preserve"> into the reporting template.</w:t>
      </w:r>
    </w:p>
    <w:p w14:paraId="34681148" w14:textId="77777777" w:rsidR="003D5C43" w:rsidRPr="00E40E0A" w:rsidRDefault="003D5C43" w:rsidP="00FA6A0F">
      <w:pPr>
        <w:sectPr w:rsidR="003D5C43" w:rsidRPr="00E40E0A" w:rsidSect="00C20D02">
          <w:footerReference w:type="default" r:id="rId24"/>
          <w:footerReference w:type="first" r:id="rId25"/>
          <w:pgSz w:w="11906" w:h="16838"/>
          <w:pgMar w:top="1134" w:right="907" w:bottom="1134" w:left="907" w:header="709" w:footer="624" w:gutter="0"/>
          <w:cols w:space="708"/>
          <w:docGrid w:linePitch="360"/>
        </w:sectPr>
      </w:pPr>
    </w:p>
    <w:p w14:paraId="642F8294" w14:textId="7EA6BDBB" w:rsidR="009908FD" w:rsidRPr="00E40E0A" w:rsidRDefault="009908FD" w:rsidP="009908FD">
      <w:pPr>
        <w:pStyle w:val="Heading2"/>
        <w:rPr>
          <w:color w:val="36C0F1" w:themeColor="accent1" w:themeTint="99"/>
        </w:rPr>
      </w:pPr>
      <w:bookmarkStart w:id="11" w:name="_Toc233098775"/>
      <w:r w:rsidRPr="00E40E0A">
        <w:rPr>
          <w:color w:val="36C0F1" w:themeColor="accent1" w:themeTint="99"/>
        </w:rPr>
        <w:lastRenderedPageBreak/>
        <w:t xml:space="preserve">Section 1: </w:t>
      </w:r>
      <w:r w:rsidRPr="00E40E0A">
        <w:rPr>
          <w:color w:val="00B0F0"/>
        </w:rPr>
        <w:t xml:space="preserve">Support </w:t>
      </w:r>
      <w:r w:rsidRPr="00E40E0A">
        <w:rPr>
          <w:color w:val="36C0F1" w:themeColor="accent1" w:themeTint="99"/>
        </w:rPr>
        <w:t>interactions between Heartlands staff and clients</w:t>
      </w:r>
      <w:bookmarkEnd w:id="11"/>
    </w:p>
    <w:p w14:paraId="0DB15098" w14:textId="35624B9F" w:rsidR="009908FD" w:rsidRPr="00E40E0A" w:rsidRDefault="009908FD" w:rsidP="2060006F">
      <w:pPr>
        <w:pStyle w:val="Normal-emphasis"/>
      </w:pPr>
      <w:r>
        <w:t>Data collected in this section</w:t>
      </w:r>
    </w:p>
    <w:p w14:paraId="666D8F1D" w14:textId="17F85332" w:rsidR="009908FD" w:rsidRPr="00E40E0A" w:rsidRDefault="009908FD" w:rsidP="009908FD">
      <w:r w:rsidRPr="00E40E0A">
        <w:t xml:space="preserve">This section counts the number of support interactions between clients and Heartlands </w:t>
      </w:r>
      <w:r w:rsidR="007001E3" w:rsidRPr="00E40E0A">
        <w:t>across the reporting period</w:t>
      </w:r>
      <w:r w:rsidRPr="00E40E0A">
        <w:t xml:space="preserve">. These are counted based on where the client was when they accessed Heartlands: either </w:t>
      </w:r>
      <w:r w:rsidR="00106014" w:rsidRPr="00E40E0A">
        <w:t>in-person</w:t>
      </w:r>
      <w:r w:rsidRPr="00E40E0A">
        <w:t xml:space="preserve"> at the Heartlands office, at an offsite/outreach location, or not </w:t>
      </w:r>
      <w:r w:rsidR="00106014" w:rsidRPr="00E40E0A">
        <w:t>in-person</w:t>
      </w:r>
      <w:r w:rsidRPr="00E40E0A">
        <w:t xml:space="preserve"> (i.e. by phone, email, chat, etc).</w:t>
      </w:r>
      <w:r w:rsidR="009C5D86" w:rsidRPr="00E40E0A">
        <w:t xml:space="preserve"> Th</w:t>
      </w:r>
      <w:r w:rsidR="00951F43" w:rsidRPr="00E40E0A">
        <w:t>e next three</w:t>
      </w:r>
      <w:r w:rsidR="009C5D86" w:rsidRPr="00E40E0A">
        <w:t xml:space="preserve"> sections of the quarterly report (Sections 2, 3 and 4) capture information about the type of support and services that are provided within the support interactions.  </w:t>
      </w:r>
    </w:p>
    <w:p w14:paraId="5826CCAC" w14:textId="701A9B1E" w:rsidR="00807697" w:rsidRDefault="009908FD" w:rsidP="009908FD">
      <w:r w:rsidRPr="00E40E0A">
        <w:t>A ‘support interaction’ is defined</w:t>
      </w:r>
      <w:r w:rsidR="00B77B0B" w:rsidRPr="00E40E0A">
        <w:t>:</w:t>
      </w:r>
      <w:r w:rsidRPr="00E40E0A">
        <w:t xml:space="preserve"> </w:t>
      </w:r>
      <w:r w:rsidRPr="00E40E0A">
        <w:rPr>
          <w:b/>
          <w:bCs/>
        </w:rPr>
        <w:t xml:space="preserve">as </w:t>
      </w:r>
      <w:r w:rsidR="00196B0E" w:rsidRPr="00E40E0A">
        <w:rPr>
          <w:b/>
          <w:bCs/>
        </w:rPr>
        <w:t>any support, assistance</w:t>
      </w:r>
      <w:r w:rsidR="00995A0E" w:rsidRPr="00E40E0A">
        <w:rPr>
          <w:b/>
          <w:bCs/>
        </w:rPr>
        <w:t xml:space="preserve"> or services</w:t>
      </w:r>
      <w:r w:rsidR="00196B0E" w:rsidRPr="00E40E0A">
        <w:rPr>
          <w:b/>
          <w:bCs/>
        </w:rPr>
        <w:t xml:space="preserve"> provided through Heartlands to one client during one calendar day</w:t>
      </w:r>
      <w:r w:rsidR="00196B0E" w:rsidRPr="00E40E0A">
        <w:t>.</w:t>
      </w:r>
      <w:r w:rsidR="004B7F33" w:rsidRPr="00E40E0A">
        <w:t xml:space="preserve"> </w:t>
      </w:r>
      <w:r w:rsidR="00453328" w:rsidRPr="00E40E0A">
        <w:t xml:space="preserve">Support interactions </w:t>
      </w:r>
      <w:r w:rsidR="00063CDF" w:rsidRPr="00E40E0A">
        <w:t>inc</w:t>
      </w:r>
      <w:r w:rsidR="00453328" w:rsidRPr="00E40E0A">
        <w:t>lude</w:t>
      </w:r>
      <w:r w:rsidR="00807697">
        <w:t xml:space="preserve"> </w:t>
      </w:r>
      <w:r w:rsidR="00A735BF" w:rsidRPr="00E40E0A">
        <w:t xml:space="preserve">both </w:t>
      </w:r>
      <w:r w:rsidR="00453328" w:rsidRPr="00E40E0A">
        <w:t>instances where support was provided directly by Heartlands staff, and</w:t>
      </w:r>
      <w:r w:rsidR="00413FE2" w:rsidRPr="00E40E0A">
        <w:t xml:space="preserve"> </w:t>
      </w:r>
      <w:r w:rsidR="00453328" w:rsidRPr="00E40E0A">
        <w:t>instances</w:t>
      </w:r>
      <w:r w:rsidR="00807697" w:rsidRPr="00807697">
        <w:t xml:space="preserve"> where a client accesses support from a</w:t>
      </w:r>
      <w:r w:rsidR="00EE6CB4">
        <w:t xml:space="preserve"> government </w:t>
      </w:r>
      <w:r w:rsidR="00807697" w:rsidRPr="00807697">
        <w:t>agency through Heartlands but support is not provided directly by Heartlands staff</w:t>
      </w:r>
      <w:r w:rsidR="00EE6CB4">
        <w:t xml:space="preserve"> (f</w:t>
      </w:r>
      <w:r w:rsidR="00807697" w:rsidRPr="00807697">
        <w:t>or example, when someone visits Heartlands only to attend a scheduled meeting with an agency</w:t>
      </w:r>
      <w:r w:rsidR="00EE6CB4">
        <w:t>)</w:t>
      </w:r>
      <w:r w:rsidR="00807697" w:rsidRPr="00807697">
        <w:t>.</w:t>
      </w:r>
    </w:p>
    <w:p w14:paraId="60D27AC4" w14:textId="05BCA293" w:rsidR="009908FD" w:rsidRPr="00E40E0A" w:rsidRDefault="009908FD" w:rsidP="009908FD">
      <w:r w:rsidRPr="00E40E0A">
        <w:t>Over the quarterly reporting period, a client may have accessed Heartlands across multiple days. Each day they accessed Heartlands is counted as a separate support interaction.</w:t>
      </w:r>
    </w:p>
    <w:p w14:paraId="55F87D0A" w14:textId="77777777" w:rsidR="009908FD" w:rsidRPr="0052662F" w:rsidRDefault="009908FD" w:rsidP="0052662F">
      <w:pPr>
        <w:pStyle w:val="Normal-emphasis"/>
      </w:pPr>
      <w:r w:rsidRPr="0052662F">
        <w:t>What you need to count and report on</w:t>
      </w:r>
    </w:p>
    <w:p w14:paraId="38E1CACB" w14:textId="595EC5F6" w:rsidR="00332648" w:rsidRDefault="009908FD" w:rsidP="009908FD">
      <w:r w:rsidRPr="00E40E0A">
        <w:t xml:space="preserve">Count the clients that access Heartlands each day, and the primary location where they accessed Heartlands. </w:t>
      </w:r>
      <w:r w:rsidR="001F6003">
        <w:t>There are three location options:</w:t>
      </w:r>
    </w:p>
    <w:p w14:paraId="4B42F333" w14:textId="77777777" w:rsidR="001F6003" w:rsidRPr="001F6003" w:rsidRDefault="001F6003" w:rsidP="001F6003">
      <w:pPr>
        <w:pStyle w:val="ListParagraph"/>
        <w:numPr>
          <w:ilvl w:val="0"/>
          <w:numId w:val="35"/>
        </w:numPr>
      </w:pPr>
      <w:r w:rsidRPr="001F6003">
        <w:t>In-person at the Heartlands office</w:t>
      </w:r>
    </w:p>
    <w:p w14:paraId="6278BD46" w14:textId="77777777" w:rsidR="001F6003" w:rsidRPr="001F6003" w:rsidRDefault="001F6003" w:rsidP="001F6003">
      <w:pPr>
        <w:pStyle w:val="ListParagraph"/>
        <w:numPr>
          <w:ilvl w:val="0"/>
          <w:numId w:val="35"/>
        </w:numPr>
      </w:pPr>
      <w:r w:rsidRPr="001F6003">
        <w:t>In-person at outreach and offsite services</w:t>
      </w:r>
    </w:p>
    <w:p w14:paraId="7B89A686" w14:textId="32A6B13E" w:rsidR="001F6003" w:rsidRPr="00E40E0A" w:rsidRDefault="001F6003" w:rsidP="001F6003">
      <w:pPr>
        <w:pStyle w:val="ListParagraph"/>
        <w:numPr>
          <w:ilvl w:val="0"/>
          <w:numId w:val="35"/>
        </w:numPr>
      </w:pPr>
      <w:r w:rsidRPr="001F6003">
        <w:t>Not in-person (for example, email, phone</w:t>
      </w:r>
      <w:r w:rsidR="000878BD">
        <w:t>, chat</w:t>
      </w:r>
      <w:r w:rsidRPr="001F6003">
        <w:t xml:space="preserve"> or text)</w:t>
      </w:r>
    </w:p>
    <w:p w14:paraId="492D8DA9" w14:textId="2B913DA6" w:rsidR="009908FD" w:rsidRPr="00E40E0A" w:rsidRDefault="009908FD" w:rsidP="59DF0D6A">
      <w:pPr>
        <w:pStyle w:val="Normal-emphasis"/>
      </w:pPr>
      <w:r>
        <w:t>Specific rules</w:t>
      </w:r>
    </w:p>
    <w:p w14:paraId="73A063E8" w14:textId="6E3C09EA" w:rsidR="009908FD" w:rsidRPr="00E40E0A" w:rsidRDefault="009908FD" w:rsidP="009908FD">
      <w:r w:rsidRPr="00E40E0A">
        <w:t xml:space="preserve">If </w:t>
      </w:r>
      <w:r w:rsidR="00F6255A" w:rsidRPr="00E40E0A">
        <w:t>a</w:t>
      </w:r>
      <w:r w:rsidRPr="00E40E0A">
        <w:t xml:space="preserve"> client accesses Heartlands more than once on the same day, count this as one support interaction. </w:t>
      </w:r>
      <w:r w:rsidR="00816A7E" w:rsidRPr="00E40E0A">
        <w:rPr>
          <w:b/>
          <w:bCs/>
        </w:rPr>
        <w:t xml:space="preserve">A </w:t>
      </w:r>
      <w:r w:rsidRPr="00E40E0A">
        <w:rPr>
          <w:b/>
          <w:bCs/>
        </w:rPr>
        <w:t>single</w:t>
      </w:r>
      <w:r w:rsidR="00816A7E" w:rsidRPr="00E40E0A">
        <w:rPr>
          <w:b/>
          <w:bCs/>
        </w:rPr>
        <w:t xml:space="preserve"> ‘support interaction’</w:t>
      </w:r>
      <w:r w:rsidRPr="00E40E0A">
        <w:rPr>
          <w:b/>
          <w:bCs/>
        </w:rPr>
        <w:t xml:space="preserve"> count includes:</w:t>
      </w:r>
    </w:p>
    <w:p w14:paraId="6B25C17A" w14:textId="2762A74D" w:rsidR="009908FD" w:rsidRPr="00E40E0A" w:rsidRDefault="008541E0" w:rsidP="003B449D">
      <w:pPr>
        <w:pStyle w:val="Bullet1"/>
        <w:rPr>
          <w:lang w:val="en-NZ"/>
        </w:rPr>
      </w:pPr>
      <w:r w:rsidRPr="00E40E0A">
        <w:rPr>
          <w:lang w:val="en-NZ"/>
        </w:rPr>
        <w:t>A</w:t>
      </w:r>
      <w:r w:rsidR="009908FD" w:rsidRPr="00E40E0A">
        <w:rPr>
          <w:lang w:val="en-NZ"/>
        </w:rPr>
        <w:t>ll support accessed by one client during one calendar day</w:t>
      </w:r>
    </w:p>
    <w:p w14:paraId="227C4B73" w14:textId="6C0FB804" w:rsidR="009908FD" w:rsidRPr="00E40E0A" w:rsidRDefault="008541E0" w:rsidP="003B449D">
      <w:pPr>
        <w:pStyle w:val="Bullet1"/>
        <w:rPr>
          <w:lang w:val="en-NZ"/>
        </w:rPr>
      </w:pPr>
      <w:r w:rsidRPr="00E40E0A">
        <w:rPr>
          <w:lang w:val="en-NZ"/>
        </w:rPr>
        <w:t>T</w:t>
      </w:r>
      <w:r w:rsidR="00567384" w:rsidRPr="00E40E0A">
        <w:rPr>
          <w:lang w:val="en-NZ"/>
        </w:rPr>
        <w:t xml:space="preserve">he </w:t>
      </w:r>
      <w:r w:rsidR="00320BA2" w:rsidRPr="00E40E0A">
        <w:rPr>
          <w:lang w:val="en-NZ"/>
        </w:rPr>
        <w:t>s</w:t>
      </w:r>
      <w:r w:rsidR="009908FD" w:rsidRPr="00E40E0A">
        <w:rPr>
          <w:lang w:val="en-NZ"/>
        </w:rPr>
        <w:t>ame clien</w:t>
      </w:r>
      <w:r w:rsidR="00567384" w:rsidRPr="00E40E0A">
        <w:rPr>
          <w:lang w:val="en-NZ"/>
        </w:rPr>
        <w:t>t making</w:t>
      </w:r>
      <w:r w:rsidR="000E4A31" w:rsidRPr="00E40E0A">
        <w:rPr>
          <w:lang w:val="en-NZ"/>
        </w:rPr>
        <w:t xml:space="preserve"> </w:t>
      </w:r>
      <w:r w:rsidR="009908FD" w:rsidRPr="00E40E0A">
        <w:rPr>
          <w:lang w:val="en-NZ"/>
        </w:rPr>
        <w:t>multiple visits in the same day</w:t>
      </w:r>
    </w:p>
    <w:p w14:paraId="1567446F" w14:textId="573F4622" w:rsidR="00184571" w:rsidRPr="00E40E0A" w:rsidRDefault="008541E0" w:rsidP="003B449D">
      <w:pPr>
        <w:pStyle w:val="Bullet1"/>
        <w:rPr>
          <w:lang w:val="en-NZ"/>
        </w:rPr>
      </w:pPr>
      <w:r w:rsidRPr="00E40E0A">
        <w:rPr>
          <w:lang w:val="en-NZ"/>
        </w:rPr>
        <w:t>H</w:t>
      </w:r>
      <w:r w:rsidR="009908FD" w:rsidRPr="00E40E0A">
        <w:rPr>
          <w:lang w:val="en-NZ"/>
        </w:rPr>
        <w:t xml:space="preserve">elping the same client with several different </w:t>
      </w:r>
      <w:r w:rsidR="0057688D" w:rsidRPr="00E40E0A">
        <w:rPr>
          <w:lang w:val="en-NZ"/>
        </w:rPr>
        <w:t>issues</w:t>
      </w:r>
    </w:p>
    <w:p w14:paraId="72219350" w14:textId="5027C007" w:rsidR="00C12319" w:rsidRPr="00E40E0A" w:rsidRDefault="008541E0" w:rsidP="003B449D">
      <w:pPr>
        <w:pStyle w:val="Bullet1"/>
        <w:rPr>
          <w:lang w:val="en-NZ"/>
        </w:rPr>
      </w:pPr>
      <w:r w:rsidRPr="00E40E0A">
        <w:rPr>
          <w:b/>
          <w:bCs/>
          <w:lang w:val="en-NZ"/>
        </w:rPr>
        <w:lastRenderedPageBreak/>
        <w:t>I</w:t>
      </w:r>
      <w:r w:rsidR="00C12319" w:rsidRPr="00E40E0A">
        <w:rPr>
          <w:b/>
          <w:bCs/>
          <w:lang w:val="en-NZ"/>
        </w:rPr>
        <w:t>n-person</w:t>
      </w:r>
      <w:r w:rsidR="0060628B" w:rsidRPr="00E40E0A">
        <w:rPr>
          <w:lang w:val="en-NZ"/>
        </w:rPr>
        <w:t xml:space="preserve"> interactions which</w:t>
      </w:r>
      <w:r w:rsidR="00C12319" w:rsidRPr="00E40E0A">
        <w:rPr>
          <w:lang w:val="en-NZ"/>
        </w:rPr>
        <w:t xml:space="preserve"> involve any support that is provided to a client face-to-face by Heartlands staff</w:t>
      </w:r>
      <w:r w:rsidR="00906EDA" w:rsidRPr="00E40E0A">
        <w:rPr>
          <w:lang w:val="en-NZ"/>
        </w:rPr>
        <w:t xml:space="preserve"> (including in the Heartlands office, at an outreach service, or other site or event where Heartlands staff and clients are in-person)</w:t>
      </w:r>
    </w:p>
    <w:p w14:paraId="7B69D86E" w14:textId="12E4079C" w:rsidR="004E6775" w:rsidRPr="00E40E0A" w:rsidRDefault="008541E0" w:rsidP="003B449D">
      <w:pPr>
        <w:pStyle w:val="Bullet1"/>
        <w:rPr>
          <w:lang w:val="en-NZ"/>
        </w:rPr>
      </w:pPr>
      <w:r w:rsidRPr="00E40E0A">
        <w:rPr>
          <w:lang w:val="en-NZ"/>
        </w:rPr>
        <w:t>A</w:t>
      </w:r>
      <w:r w:rsidR="009908FD" w:rsidRPr="00E40E0A">
        <w:rPr>
          <w:lang w:val="en-NZ"/>
        </w:rPr>
        <w:t xml:space="preserve">ny blend of phone, email, text </w:t>
      </w:r>
      <w:r w:rsidR="00127F64" w:rsidRPr="00E40E0A">
        <w:rPr>
          <w:lang w:val="en-NZ"/>
        </w:rPr>
        <w:t xml:space="preserve">or </w:t>
      </w:r>
      <w:r w:rsidR="00473754" w:rsidRPr="00E40E0A">
        <w:rPr>
          <w:lang w:val="en-NZ"/>
        </w:rPr>
        <w:t>chat (i.e. Messenger, WhatsApp)</w:t>
      </w:r>
      <w:r w:rsidR="009908FD" w:rsidRPr="00E40E0A">
        <w:rPr>
          <w:lang w:val="en-NZ"/>
        </w:rPr>
        <w:t xml:space="preserve"> contact on </w:t>
      </w:r>
      <w:r w:rsidR="00E75CC6" w:rsidRPr="00E40E0A">
        <w:rPr>
          <w:lang w:val="en-NZ"/>
        </w:rPr>
        <w:t xml:space="preserve">the </w:t>
      </w:r>
      <w:r w:rsidR="009908FD" w:rsidRPr="00E40E0A">
        <w:rPr>
          <w:lang w:val="en-NZ"/>
        </w:rPr>
        <w:t>same day</w:t>
      </w:r>
      <w:r w:rsidR="00BA1CAA" w:rsidRPr="00E40E0A">
        <w:rPr>
          <w:lang w:val="en-NZ"/>
        </w:rPr>
        <w:t xml:space="preserve"> from a client</w:t>
      </w:r>
      <w:r w:rsidR="004B4551" w:rsidRPr="00E40E0A">
        <w:rPr>
          <w:lang w:val="en-NZ"/>
        </w:rPr>
        <w:t xml:space="preserve"> (counted as </w:t>
      </w:r>
      <w:r w:rsidR="004B4551" w:rsidRPr="00E40E0A">
        <w:rPr>
          <w:b/>
          <w:bCs/>
          <w:lang w:val="en-NZ"/>
        </w:rPr>
        <w:t>not in-person</w:t>
      </w:r>
      <w:r w:rsidR="004B4551" w:rsidRPr="00E40E0A">
        <w:rPr>
          <w:lang w:val="en-NZ"/>
        </w:rPr>
        <w:t>)</w:t>
      </w:r>
      <w:r w:rsidR="009908FD" w:rsidRPr="00E40E0A">
        <w:rPr>
          <w:lang w:val="en-NZ"/>
        </w:rPr>
        <w:t xml:space="preserve"> </w:t>
      </w:r>
    </w:p>
    <w:p w14:paraId="19E74A8C" w14:textId="1F7182A7" w:rsidR="009908FD" w:rsidRPr="00E40E0A" w:rsidRDefault="008541E0" w:rsidP="003B449D">
      <w:pPr>
        <w:pStyle w:val="Bullet1"/>
        <w:rPr>
          <w:lang w:val="en-NZ"/>
        </w:rPr>
      </w:pPr>
      <w:r w:rsidRPr="00E40E0A">
        <w:rPr>
          <w:lang w:val="en-NZ"/>
        </w:rPr>
        <w:t>A</w:t>
      </w:r>
      <w:r w:rsidR="00BA1CAA" w:rsidRPr="00E40E0A">
        <w:rPr>
          <w:lang w:val="en-NZ"/>
        </w:rPr>
        <w:t xml:space="preserve"> client attending a pre-</w:t>
      </w:r>
      <w:r w:rsidR="009908FD" w:rsidRPr="00E40E0A">
        <w:rPr>
          <w:lang w:val="en-NZ"/>
        </w:rPr>
        <w:t>arranged appointment</w:t>
      </w:r>
    </w:p>
    <w:p w14:paraId="2C0BF4F8" w14:textId="39B62DF9" w:rsidR="008640FE" w:rsidRPr="00E40E0A" w:rsidRDefault="008541E0" w:rsidP="003B449D">
      <w:pPr>
        <w:pStyle w:val="Bullet1"/>
        <w:rPr>
          <w:lang w:val="en-NZ"/>
        </w:rPr>
      </w:pPr>
      <w:r w:rsidRPr="00E40E0A">
        <w:rPr>
          <w:lang w:val="en-NZ"/>
        </w:rPr>
        <w:t>A</w:t>
      </w:r>
      <w:r w:rsidR="008640FE" w:rsidRPr="00E40E0A">
        <w:rPr>
          <w:lang w:val="en-NZ"/>
        </w:rPr>
        <w:t xml:space="preserve"> whānau </w:t>
      </w:r>
      <w:r w:rsidR="006561E0" w:rsidRPr="00E40E0A">
        <w:rPr>
          <w:lang w:val="en-NZ"/>
        </w:rPr>
        <w:t xml:space="preserve">coming in </w:t>
      </w:r>
      <w:r w:rsidR="00550BFC" w:rsidRPr="00E40E0A">
        <w:rPr>
          <w:lang w:val="en-NZ"/>
        </w:rPr>
        <w:t xml:space="preserve">for support that impacts the whānau </w:t>
      </w:r>
      <w:r w:rsidR="00FB4B01" w:rsidRPr="00E40E0A">
        <w:rPr>
          <w:lang w:val="en-NZ"/>
        </w:rPr>
        <w:t>as a whole</w:t>
      </w:r>
      <w:r w:rsidR="000B17B8" w:rsidRPr="00E40E0A">
        <w:rPr>
          <w:lang w:val="en-NZ"/>
        </w:rPr>
        <w:t>,</w:t>
      </w:r>
      <w:r w:rsidR="00FB4B01" w:rsidRPr="00E40E0A">
        <w:rPr>
          <w:lang w:val="en-NZ"/>
        </w:rPr>
        <w:t xml:space="preserve"> </w:t>
      </w:r>
      <w:r w:rsidR="00C45B66" w:rsidRPr="00E40E0A">
        <w:rPr>
          <w:lang w:val="en-NZ"/>
        </w:rPr>
        <w:t xml:space="preserve">would count as one support interaction. However, if the whānau comes in with individual </w:t>
      </w:r>
      <w:r w:rsidR="005B6932" w:rsidRPr="00E40E0A">
        <w:rPr>
          <w:lang w:val="en-NZ"/>
        </w:rPr>
        <w:t xml:space="preserve">support needs </w:t>
      </w:r>
      <w:r w:rsidR="001D2FEE" w:rsidRPr="00E40E0A">
        <w:rPr>
          <w:lang w:val="en-NZ"/>
        </w:rPr>
        <w:t>for different people with</w:t>
      </w:r>
      <w:r w:rsidR="00526527" w:rsidRPr="00E40E0A">
        <w:rPr>
          <w:lang w:val="en-NZ"/>
        </w:rPr>
        <w:t>in</w:t>
      </w:r>
      <w:r w:rsidR="005B6932" w:rsidRPr="00E40E0A">
        <w:rPr>
          <w:lang w:val="en-NZ"/>
        </w:rPr>
        <w:t xml:space="preserve"> the whānau – count </w:t>
      </w:r>
      <w:r w:rsidR="00C5485F" w:rsidRPr="00E40E0A">
        <w:rPr>
          <w:lang w:val="en-NZ"/>
        </w:rPr>
        <w:t xml:space="preserve">each of these </w:t>
      </w:r>
      <w:r w:rsidR="005B6932" w:rsidRPr="00E40E0A">
        <w:rPr>
          <w:lang w:val="en-NZ"/>
        </w:rPr>
        <w:t xml:space="preserve">as separate support interactions. </w:t>
      </w:r>
    </w:p>
    <w:p w14:paraId="5923A6E3" w14:textId="2C9C7557" w:rsidR="009908FD" w:rsidRPr="00E40E0A" w:rsidRDefault="009908FD" w:rsidP="00647A84">
      <w:r w:rsidRPr="00E40E0A">
        <w:t>If a client receives support across multiple days, count each day as separate support interaction. For example, if a client comes in on three different days in the same week, count this as three interactions.</w:t>
      </w:r>
    </w:p>
    <w:p w14:paraId="7223CDCE" w14:textId="3D0361D2" w:rsidR="008F46D3" w:rsidRPr="00E40E0A" w:rsidRDefault="003F30C5" w:rsidP="00647A84">
      <w:r>
        <w:t>I</w:t>
      </w:r>
      <w:r w:rsidR="003A2374" w:rsidRPr="00E40E0A">
        <w:t>f a client accesses Heartlands both in-person and not in-person (i.e. by email or phone) in the same day</w:t>
      </w:r>
      <w:r>
        <w:t xml:space="preserve">, don’t </w:t>
      </w:r>
      <w:r w:rsidRPr="00E40E0A">
        <w:t>record multiple support interactions</w:t>
      </w:r>
      <w:r w:rsidR="003A2374" w:rsidRPr="00E40E0A">
        <w:t xml:space="preserve">. In this case, use your discretion to decide which </w:t>
      </w:r>
      <w:r w:rsidR="000B43B9" w:rsidRPr="00E40E0A">
        <w:t xml:space="preserve">support location </w:t>
      </w:r>
      <w:r w:rsidR="003A2374" w:rsidRPr="00E40E0A">
        <w:t>is most a</w:t>
      </w:r>
      <w:r>
        <w:t>ppropriate</w:t>
      </w:r>
      <w:r w:rsidR="003A2374" w:rsidRPr="00E40E0A">
        <w:t xml:space="preserve"> </w:t>
      </w:r>
      <w:r w:rsidR="007A110A">
        <w:t xml:space="preserve">– </w:t>
      </w:r>
      <w:r w:rsidR="003A2374" w:rsidRPr="00E40E0A">
        <w:t xml:space="preserve">for example, if there was a short phone call followed by a longer in-person meeting, you may opt to count this as 'In-person at Heartlands office' given the support was primarily provided in-person. </w:t>
      </w:r>
      <w:r w:rsidR="00E92DB6" w:rsidRPr="00E40E0A">
        <w:t>However, i</w:t>
      </w:r>
      <w:r w:rsidR="003A2374" w:rsidRPr="00E40E0A">
        <w:t xml:space="preserve">f your site logs interactions by how the client </w:t>
      </w:r>
      <w:r w:rsidR="003A2374" w:rsidRPr="00E40E0A">
        <w:rPr>
          <w:i/>
          <w:iCs/>
        </w:rPr>
        <w:t>first</w:t>
      </w:r>
      <w:r w:rsidR="003A2374" w:rsidRPr="00E40E0A">
        <w:t xml:space="preserve"> makes contact in a day, recording it as 'Not in-person' is also acceptable.</w:t>
      </w:r>
    </w:p>
    <w:p w14:paraId="7C1DDA4F" w14:textId="501C40D5" w:rsidR="00D71580" w:rsidRPr="00353A45" w:rsidRDefault="00D71580" w:rsidP="00353A45">
      <w:pPr>
        <w:pStyle w:val="Normal-emphasis"/>
      </w:pPr>
      <w:r w:rsidRPr="00353A45">
        <w:t>How to identify Heartlands support interactions if a provider offers other co-located services</w:t>
      </w:r>
    </w:p>
    <w:p w14:paraId="63B215CC" w14:textId="7900FDA6" w:rsidR="00D71580" w:rsidRPr="00E40E0A" w:rsidRDefault="00D71580" w:rsidP="00D71580">
      <w:r w:rsidRPr="00E40E0A">
        <w:t>Many Heartlands services are co-located with other services (for example, Building Financial Capability or budgeting advice, youth coaches, or disability support) and</w:t>
      </w:r>
      <w:r w:rsidR="00DD50EE" w:rsidRPr="00E40E0A">
        <w:t xml:space="preserve"> are</w:t>
      </w:r>
      <w:r w:rsidR="00AD4FF3">
        <w:t xml:space="preserve"> often also</w:t>
      </w:r>
      <w:r w:rsidR="00DD50EE" w:rsidRPr="00E40E0A">
        <w:t xml:space="preserve"> </w:t>
      </w:r>
      <w:r w:rsidRPr="00E40E0A">
        <w:t>delivered by the same organisation</w:t>
      </w:r>
      <w:r w:rsidR="00AD4FF3">
        <w:t xml:space="preserve"> that delivers Heartlands</w:t>
      </w:r>
      <w:r w:rsidR="007A5C47" w:rsidRPr="00E40E0A">
        <w:t>.</w:t>
      </w:r>
      <w:r w:rsidRPr="00E40E0A">
        <w:t xml:space="preserve"> </w:t>
      </w:r>
    </w:p>
    <w:p w14:paraId="3FDF0A41" w14:textId="4F032394" w:rsidR="00332648" w:rsidRPr="00E40E0A" w:rsidRDefault="00D71580" w:rsidP="00D71580">
      <w:r w:rsidRPr="00E40E0A">
        <w:t>A support interaction requires a client to receive some support from Heartlands. This could include</w:t>
      </w:r>
      <w:r w:rsidR="00EF3855" w:rsidRPr="00E40E0A">
        <w:t xml:space="preserve"> examples such as</w:t>
      </w:r>
      <w:r w:rsidRPr="00E40E0A">
        <w:t xml:space="preserve"> direct support from a Heartlands staff member, attending a workshop run by an agency or NGO at Heartlands, or using a Heartlands computer to access free internet or printing. If a client asks for advice from Heartlands staff, and then </w:t>
      </w:r>
      <w:r w:rsidR="00D45B27" w:rsidRPr="00E40E0A">
        <w:t>as a result</w:t>
      </w:r>
      <w:r w:rsidR="7CD3D7AE" w:rsidRPr="00E40E0A">
        <w:t xml:space="preserve"> </w:t>
      </w:r>
      <w:r w:rsidRPr="00E40E0A">
        <w:t>is referred to an</w:t>
      </w:r>
      <w:r w:rsidR="001A6D61" w:rsidRPr="00E40E0A">
        <w:t>other</w:t>
      </w:r>
      <w:r w:rsidRPr="00E40E0A">
        <w:t xml:space="preserve"> service</w:t>
      </w:r>
      <w:r w:rsidR="00D45B27" w:rsidRPr="00E40E0A">
        <w:t xml:space="preserve"> delivered by their own organisation</w:t>
      </w:r>
      <w:r w:rsidRPr="00E40E0A">
        <w:t>, the support from Heartlands staff to make the internal referral counts as a support interaction.</w:t>
      </w:r>
    </w:p>
    <w:p w14:paraId="4678D010" w14:textId="77777777" w:rsidR="00332648" w:rsidRPr="00E40E0A" w:rsidRDefault="00332648">
      <w:pPr>
        <w:spacing w:before="0" w:after="0" w:line="240" w:lineRule="auto"/>
      </w:pPr>
      <w:r w:rsidRPr="00E40E0A">
        <w:br w:type="page"/>
      </w:r>
    </w:p>
    <w:p w14:paraId="6899EE62" w14:textId="3F387D41" w:rsidR="00D71580" w:rsidRPr="00E40E0A" w:rsidRDefault="00D71580" w:rsidP="00D71580">
      <w:r w:rsidRPr="00E40E0A">
        <w:lastRenderedPageBreak/>
        <w:t xml:space="preserve">Situations where a client does not receive any support from Heartlands do not count as a support interaction. If a client comes on site only to access another </w:t>
      </w:r>
      <w:r w:rsidR="00C26E04" w:rsidRPr="00E40E0A">
        <w:t xml:space="preserve">non-Heartlands </w:t>
      </w:r>
      <w:r w:rsidRPr="00E40E0A">
        <w:t xml:space="preserve">service, and they do not interact with Heartlands in any way during their visit, this is not a support interaction. </w:t>
      </w:r>
    </w:p>
    <w:p w14:paraId="6893AAB6" w14:textId="007B980B" w:rsidR="00D71580" w:rsidRPr="00E40E0A" w:rsidRDefault="00D71580" w:rsidP="00D71580">
      <w:r w:rsidRPr="00E40E0A">
        <w:t xml:space="preserve">For example: if a young person has an appointment with a youth coach, and attending their appointment is all they do while visiting, then this is </w:t>
      </w:r>
      <w:r w:rsidR="00A42E9A" w:rsidRPr="00E40E0A">
        <w:t>not</w:t>
      </w:r>
      <w:r w:rsidRPr="00E40E0A">
        <w:t xml:space="preserve"> a Heartlands support interaction. However: if the young person speaks with Heartlands staff while on site and receives support (for example, around their benefit), or uses a Heartlands computer to access free printing, this should be counted as a support interaction.</w:t>
      </w:r>
    </w:p>
    <w:p w14:paraId="47C63DFD" w14:textId="6AAE16FC" w:rsidR="009908FD" w:rsidRPr="00E40E0A" w:rsidRDefault="009908FD" w:rsidP="00353A45">
      <w:pPr>
        <w:pStyle w:val="Normal-emphasis"/>
        <w:rPr>
          <w:b w:val="0"/>
          <w:bCs w:val="0"/>
        </w:rPr>
      </w:pPr>
      <w:r w:rsidRPr="00353A45">
        <w:t>Examples</w:t>
      </w:r>
      <w:r w:rsidR="00D71580" w:rsidRPr="00353A45">
        <w:t xml:space="preserve"> of support interactions</w:t>
      </w:r>
    </w:p>
    <w:tbl>
      <w:tblPr>
        <w:tblStyle w:val="TableGrid"/>
        <w:tblW w:w="0" w:type="auto"/>
        <w:tblInd w:w="-5" w:type="dxa"/>
        <w:tblLook w:val="04A0" w:firstRow="1" w:lastRow="0" w:firstColumn="1" w:lastColumn="0" w:noHBand="0" w:noVBand="1"/>
      </w:tblPr>
      <w:tblGrid>
        <w:gridCol w:w="4962"/>
        <w:gridCol w:w="5125"/>
      </w:tblGrid>
      <w:tr w:rsidR="00BF14FF" w:rsidRPr="00E40E0A" w14:paraId="70E704C1" w14:textId="77777777" w:rsidTr="00C73E11">
        <w:trPr>
          <w:trHeight w:val="567"/>
          <w:tblHeader/>
        </w:trPr>
        <w:tc>
          <w:tcPr>
            <w:tcW w:w="4962" w:type="dxa"/>
            <w:tcBorders>
              <w:top w:val="single" w:sz="4" w:space="0" w:color="4BACC6" w:themeColor="accent5"/>
              <w:left w:val="single" w:sz="4" w:space="0" w:color="4BACC6" w:themeColor="accent5"/>
              <w:bottom w:val="single" w:sz="18" w:space="0" w:color="4BACC6" w:themeColor="accent5"/>
              <w:right w:val="single" w:sz="4" w:space="0" w:color="4BACC6" w:themeColor="accent5"/>
            </w:tcBorders>
            <w:shd w:val="clear" w:color="auto" w:fill="BCEAFA" w:themeFill="accent1" w:themeFillTint="33"/>
          </w:tcPr>
          <w:p w14:paraId="40B28D7C" w14:textId="5064BED5" w:rsidR="00BF14FF" w:rsidRPr="00E40E0A" w:rsidRDefault="00BF4BDF" w:rsidP="00BF14FF">
            <w:pPr>
              <w:pStyle w:val="Bullet1"/>
              <w:numPr>
                <w:ilvl w:val="0"/>
                <w:numId w:val="0"/>
              </w:numPr>
              <w:rPr>
                <w:b/>
                <w:bCs/>
                <w:sz w:val="22"/>
                <w:szCs w:val="18"/>
                <w:lang w:val="en-NZ"/>
              </w:rPr>
            </w:pPr>
            <w:r w:rsidRPr="00E40E0A">
              <w:rPr>
                <w:b/>
                <w:bCs/>
                <w:sz w:val="22"/>
                <w:szCs w:val="18"/>
                <w:lang w:val="en-NZ"/>
              </w:rPr>
              <w:t>Example</w:t>
            </w:r>
          </w:p>
        </w:tc>
        <w:tc>
          <w:tcPr>
            <w:tcW w:w="5125" w:type="dxa"/>
            <w:tcBorders>
              <w:top w:val="single" w:sz="4" w:space="0" w:color="4BACC6" w:themeColor="accent5"/>
              <w:left w:val="single" w:sz="4" w:space="0" w:color="4BACC6" w:themeColor="accent5"/>
              <w:bottom w:val="single" w:sz="18" w:space="0" w:color="4BACC6" w:themeColor="accent5"/>
              <w:right w:val="single" w:sz="4" w:space="0" w:color="4BACC6" w:themeColor="accent5"/>
            </w:tcBorders>
            <w:shd w:val="clear" w:color="auto" w:fill="BCEAFA" w:themeFill="accent1" w:themeFillTint="33"/>
          </w:tcPr>
          <w:p w14:paraId="1CEAA5CA" w14:textId="3DC0C0DD" w:rsidR="00BF14FF" w:rsidRPr="00E40E0A" w:rsidRDefault="00BF4BDF" w:rsidP="00BF14FF">
            <w:pPr>
              <w:pStyle w:val="Bullet1"/>
              <w:numPr>
                <w:ilvl w:val="0"/>
                <w:numId w:val="0"/>
              </w:numPr>
              <w:rPr>
                <w:b/>
                <w:bCs/>
                <w:sz w:val="22"/>
                <w:szCs w:val="18"/>
                <w:lang w:val="en-NZ"/>
              </w:rPr>
            </w:pPr>
            <w:r w:rsidRPr="00E40E0A">
              <w:rPr>
                <w:b/>
                <w:bCs/>
                <w:sz w:val="22"/>
                <w:szCs w:val="18"/>
                <w:lang w:val="en-NZ"/>
              </w:rPr>
              <w:t xml:space="preserve">Recorded </w:t>
            </w:r>
            <w:r w:rsidR="0021483D">
              <w:rPr>
                <w:b/>
                <w:bCs/>
                <w:sz w:val="22"/>
                <w:szCs w:val="18"/>
                <w:lang w:val="en-NZ"/>
              </w:rPr>
              <w:t xml:space="preserve">in Section 1 </w:t>
            </w:r>
            <w:r w:rsidRPr="00E40E0A">
              <w:rPr>
                <w:b/>
                <w:bCs/>
                <w:sz w:val="22"/>
                <w:szCs w:val="18"/>
                <w:lang w:val="en-NZ"/>
              </w:rPr>
              <w:t>as</w:t>
            </w:r>
            <w:r w:rsidR="0021483D">
              <w:rPr>
                <w:b/>
                <w:bCs/>
                <w:sz w:val="22"/>
                <w:szCs w:val="18"/>
                <w:lang w:val="en-NZ"/>
              </w:rPr>
              <w:t>…</w:t>
            </w:r>
          </w:p>
        </w:tc>
      </w:tr>
      <w:tr w:rsidR="00BF14FF" w:rsidRPr="00E40E0A" w14:paraId="21BF0590" w14:textId="77777777" w:rsidTr="65000CA3">
        <w:trPr>
          <w:trHeight w:val="796"/>
        </w:trPr>
        <w:tc>
          <w:tcPr>
            <w:tcW w:w="4962" w:type="dxa"/>
            <w:tcBorders>
              <w:top w:val="single" w:sz="18" w:space="0" w:color="4BACC6" w:themeColor="accent5"/>
            </w:tcBorders>
          </w:tcPr>
          <w:p w14:paraId="69AE602A" w14:textId="6DBDBCCF" w:rsidR="00BF14FF" w:rsidRPr="00E40E0A" w:rsidRDefault="00CC0F4B" w:rsidP="00BF14FF">
            <w:pPr>
              <w:pStyle w:val="Bullet1"/>
              <w:numPr>
                <w:ilvl w:val="0"/>
                <w:numId w:val="0"/>
              </w:numPr>
              <w:rPr>
                <w:sz w:val="22"/>
                <w:szCs w:val="18"/>
                <w:lang w:val="en-NZ"/>
              </w:rPr>
            </w:pPr>
            <w:r w:rsidRPr="00E40E0A">
              <w:rPr>
                <w:sz w:val="22"/>
                <w:szCs w:val="18"/>
                <w:lang w:val="en-NZ"/>
              </w:rPr>
              <w:t xml:space="preserve">Ava visits the office for help using </w:t>
            </w:r>
            <w:proofErr w:type="spellStart"/>
            <w:r w:rsidRPr="00E40E0A">
              <w:rPr>
                <w:sz w:val="22"/>
                <w:szCs w:val="18"/>
                <w:lang w:val="en-NZ"/>
              </w:rPr>
              <w:t>MyIR</w:t>
            </w:r>
            <w:proofErr w:type="spellEnd"/>
            <w:r w:rsidRPr="00E40E0A">
              <w:rPr>
                <w:sz w:val="22"/>
                <w:szCs w:val="18"/>
                <w:lang w:val="en-NZ"/>
              </w:rPr>
              <w:t>.</w:t>
            </w:r>
          </w:p>
        </w:tc>
        <w:tc>
          <w:tcPr>
            <w:tcW w:w="5125" w:type="dxa"/>
            <w:tcBorders>
              <w:top w:val="single" w:sz="18" w:space="0" w:color="4BACC6" w:themeColor="accent5"/>
            </w:tcBorders>
          </w:tcPr>
          <w:p w14:paraId="61AC156E" w14:textId="3F2C72A7" w:rsidR="00BF14FF" w:rsidRPr="00E40E0A" w:rsidRDefault="00CC0F4B" w:rsidP="00647BFA">
            <w:pPr>
              <w:pStyle w:val="Bullet1"/>
              <w:numPr>
                <w:ilvl w:val="0"/>
                <w:numId w:val="0"/>
              </w:numPr>
              <w:ind w:left="30"/>
              <w:rPr>
                <w:sz w:val="22"/>
                <w:szCs w:val="18"/>
                <w:lang w:val="en-NZ"/>
              </w:rPr>
            </w:pPr>
            <w:r w:rsidRPr="00E40E0A">
              <w:rPr>
                <w:sz w:val="22"/>
                <w:szCs w:val="18"/>
                <w:lang w:val="en-NZ"/>
              </w:rPr>
              <w:t>One support interaction (in-person at Heartlands office)</w:t>
            </w:r>
          </w:p>
        </w:tc>
      </w:tr>
      <w:tr w:rsidR="00BF14FF" w:rsidRPr="00E40E0A" w14:paraId="4068ED8D" w14:textId="77777777" w:rsidTr="00647BFA">
        <w:tc>
          <w:tcPr>
            <w:tcW w:w="4962" w:type="dxa"/>
          </w:tcPr>
          <w:p w14:paraId="38452EAB" w14:textId="6DB9033A" w:rsidR="00BF14FF" w:rsidRPr="00E40E0A" w:rsidRDefault="00CC0F4B" w:rsidP="00BF14FF">
            <w:pPr>
              <w:pStyle w:val="Bullet1"/>
              <w:numPr>
                <w:ilvl w:val="0"/>
                <w:numId w:val="0"/>
              </w:numPr>
              <w:rPr>
                <w:sz w:val="22"/>
                <w:szCs w:val="18"/>
                <w:lang w:val="en-NZ"/>
              </w:rPr>
            </w:pPr>
            <w:r w:rsidRPr="00E40E0A">
              <w:rPr>
                <w:sz w:val="22"/>
                <w:szCs w:val="18"/>
                <w:lang w:val="en-NZ"/>
              </w:rPr>
              <w:t>Sam calls for information about ACC and books a meeting with a coordinator for the following week.</w:t>
            </w:r>
          </w:p>
        </w:tc>
        <w:tc>
          <w:tcPr>
            <w:tcW w:w="5125" w:type="dxa"/>
          </w:tcPr>
          <w:p w14:paraId="5706399F" w14:textId="2D4DDED6" w:rsidR="00CC0F4B" w:rsidRPr="00E40E0A" w:rsidRDefault="00CC0F4B" w:rsidP="00A9642D">
            <w:pPr>
              <w:pStyle w:val="Bullet1"/>
              <w:numPr>
                <w:ilvl w:val="0"/>
                <w:numId w:val="0"/>
              </w:numPr>
              <w:ind w:left="30"/>
              <w:rPr>
                <w:sz w:val="22"/>
                <w:szCs w:val="18"/>
                <w:lang w:val="en-NZ"/>
              </w:rPr>
            </w:pPr>
            <w:r w:rsidRPr="00E40E0A">
              <w:rPr>
                <w:sz w:val="22"/>
                <w:szCs w:val="18"/>
                <w:lang w:val="en-NZ"/>
              </w:rPr>
              <w:t>One support interaction (not in-person) for the initial phone call</w:t>
            </w:r>
          </w:p>
          <w:p w14:paraId="511C294A" w14:textId="43E34DC9" w:rsidR="00BF14FF" w:rsidRPr="00E40E0A" w:rsidRDefault="00CC0F4B" w:rsidP="00A9642D">
            <w:pPr>
              <w:pStyle w:val="Bullet1"/>
              <w:numPr>
                <w:ilvl w:val="0"/>
                <w:numId w:val="0"/>
              </w:numPr>
              <w:ind w:left="30"/>
              <w:rPr>
                <w:sz w:val="22"/>
                <w:szCs w:val="18"/>
                <w:lang w:val="en-NZ"/>
              </w:rPr>
            </w:pPr>
            <w:r w:rsidRPr="00E40E0A">
              <w:rPr>
                <w:sz w:val="22"/>
                <w:szCs w:val="18"/>
                <w:lang w:val="en-NZ"/>
              </w:rPr>
              <w:t>One support interaction (in-person at Heartlands office) the following week</w:t>
            </w:r>
          </w:p>
        </w:tc>
      </w:tr>
      <w:tr w:rsidR="00BF14FF" w:rsidRPr="00E40E0A" w14:paraId="6B7890B1" w14:textId="77777777" w:rsidTr="00647BFA">
        <w:tc>
          <w:tcPr>
            <w:tcW w:w="4962" w:type="dxa"/>
          </w:tcPr>
          <w:p w14:paraId="146E02C2" w14:textId="74FFAEB6" w:rsidR="00BF14FF" w:rsidRPr="00E40E0A" w:rsidRDefault="00CC0F4B" w:rsidP="00BF14FF">
            <w:pPr>
              <w:pStyle w:val="Bullet1"/>
              <w:numPr>
                <w:ilvl w:val="0"/>
                <w:numId w:val="0"/>
              </w:numPr>
              <w:rPr>
                <w:sz w:val="22"/>
                <w:szCs w:val="18"/>
                <w:lang w:val="en-NZ"/>
              </w:rPr>
            </w:pPr>
            <w:r w:rsidRPr="00E40E0A">
              <w:rPr>
                <w:sz w:val="22"/>
                <w:szCs w:val="18"/>
                <w:lang w:val="en-NZ"/>
              </w:rPr>
              <w:t xml:space="preserve">Mika visits the office twice on </w:t>
            </w:r>
            <w:r w:rsidR="00300C8B" w:rsidRPr="00E40E0A">
              <w:rPr>
                <w:sz w:val="22"/>
                <w:szCs w:val="18"/>
                <w:lang w:val="en-NZ"/>
              </w:rPr>
              <w:t>Tuesday once</w:t>
            </w:r>
            <w:r w:rsidR="004F6514" w:rsidRPr="00E40E0A">
              <w:rPr>
                <w:sz w:val="22"/>
                <w:szCs w:val="18"/>
                <w:lang w:val="en-NZ"/>
              </w:rPr>
              <w:t xml:space="preserve"> in the </w:t>
            </w:r>
            <w:r w:rsidRPr="00E40E0A">
              <w:rPr>
                <w:sz w:val="22"/>
                <w:szCs w:val="18"/>
                <w:lang w:val="en-NZ"/>
              </w:rPr>
              <w:t>morning</w:t>
            </w:r>
            <w:r w:rsidR="004F6514" w:rsidRPr="00E40E0A">
              <w:rPr>
                <w:sz w:val="22"/>
                <w:szCs w:val="18"/>
                <w:lang w:val="en-NZ"/>
              </w:rPr>
              <w:t xml:space="preserve"> for</w:t>
            </w:r>
            <w:r w:rsidRPr="00E40E0A">
              <w:rPr>
                <w:sz w:val="22"/>
                <w:szCs w:val="18"/>
                <w:lang w:val="en-NZ"/>
              </w:rPr>
              <w:t xml:space="preserve"> </w:t>
            </w:r>
            <w:proofErr w:type="spellStart"/>
            <w:r w:rsidRPr="00E40E0A">
              <w:rPr>
                <w:sz w:val="22"/>
                <w:szCs w:val="18"/>
                <w:lang w:val="en-NZ"/>
              </w:rPr>
              <w:t>MyIR</w:t>
            </w:r>
            <w:proofErr w:type="spellEnd"/>
            <w:r w:rsidRPr="00E40E0A">
              <w:rPr>
                <w:sz w:val="22"/>
                <w:szCs w:val="18"/>
                <w:lang w:val="en-NZ"/>
              </w:rPr>
              <w:t xml:space="preserve"> assistance</w:t>
            </w:r>
            <w:r w:rsidR="004F6514" w:rsidRPr="00E40E0A">
              <w:rPr>
                <w:sz w:val="22"/>
                <w:szCs w:val="18"/>
                <w:lang w:val="en-NZ"/>
              </w:rPr>
              <w:t xml:space="preserve"> and once in the </w:t>
            </w:r>
            <w:r w:rsidRPr="00E40E0A">
              <w:rPr>
                <w:sz w:val="22"/>
                <w:szCs w:val="18"/>
                <w:lang w:val="en-NZ"/>
              </w:rPr>
              <w:t>afternoon</w:t>
            </w:r>
            <w:r w:rsidR="004F6514" w:rsidRPr="00E40E0A">
              <w:rPr>
                <w:sz w:val="22"/>
                <w:szCs w:val="18"/>
                <w:lang w:val="en-NZ"/>
              </w:rPr>
              <w:t xml:space="preserve"> for </w:t>
            </w:r>
            <w:proofErr w:type="spellStart"/>
            <w:r w:rsidRPr="00E40E0A">
              <w:rPr>
                <w:sz w:val="22"/>
                <w:szCs w:val="18"/>
                <w:lang w:val="en-NZ"/>
              </w:rPr>
              <w:t>MyIR</w:t>
            </w:r>
            <w:proofErr w:type="spellEnd"/>
            <w:r w:rsidRPr="00E40E0A">
              <w:rPr>
                <w:sz w:val="22"/>
                <w:szCs w:val="18"/>
                <w:lang w:val="en-NZ"/>
              </w:rPr>
              <w:t xml:space="preserve"> and online banking assistance</w:t>
            </w:r>
          </w:p>
        </w:tc>
        <w:tc>
          <w:tcPr>
            <w:tcW w:w="5125" w:type="dxa"/>
          </w:tcPr>
          <w:p w14:paraId="5B6C795B" w14:textId="43CBC82E" w:rsidR="00BF14FF" w:rsidRPr="00E40E0A" w:rsidRDefault="004F6514" w:rsidP="00A9642D">
            <w:pPr>
              <w:pStyle w:val="Bullet1"/>
              <w:numPr>
                <w:ilvl w:val="0"/>
                <w:numId w:val="0"/>
              </w:numPr>
              <w:ind w:left="30"/>
              <w:rPr>
                <w:sz w:val="22"/>
                <w:szCs w:val="18"/>
                <w:lang w:val="en-NZ"/>
              </w:rPr>
            </w:pPr>
            <w:r w:rsidRPr="00E40E0A">
              <w:rPr>
                <w:sz w:val="22"/>
                <w:szCs w:val="18"/>
                <w:lang w:val="en-NZ"/>
              </w:rPr>
              <w:t>One support interaction (in-person at Heartlands office)</w:t>
            </w:r>
          </w:p>
        </w:tc>
      </w:tr>
      <w:tr w:rsidR="00BF14FF" w:rsidRPr="00E40E0A" w14:paraId="7C9CC84C" w14:textId="77777777" w:rsidTr="00647BFA">
        <w:tc>
          <w:tcPr>
            <w:tcW w:w="4962" w:type="dxa"/>
          </w:tcPr>
          <w:p w14:paraId="0B53C114" w14:textId="0AB44D70" w:rsidR="00BF14FF" w:rsidRPr="00E40E0A" w:rsidRDefault="004F6514" w:rsidP="00BF14FF">
            <w:pPr>
              <w:pStyle w:val="Bullet1"/>
              <w:numPr>
                <w:ilvl w:val="0"/>
                <w:numId w:val="0"/>
              </w:numPr>
              <w:rPr>
                <w:sz w:val="22"/>
                <w:szCs w:val="18"/>
                <w:lang w:val="en-NZ"/>
              </w:rPr>
            </w:pPr>
            <w:r w:rsidRPr="00E40E0A">
              <w:rPr>
                <w:sz w:val="22"/>
                <w:szCs w:val="18"/>
                <w:lang w:val="en-NZ"/>
              </w:rPr>
              <w:t>Brett visits the office three times on Monday and once on Friday for help with his benefit.</w:t>
            </w:r>
          </w:p>
        </w:tc>
        <w:tc>
          <w:tcPr>
            <w:tcW w:w="5125" w:type="dxa"/>
          </w:tcPr>
          <w:p w14:paraId="2722C999" w14:textId="331DCB1C" w:rsidR="00BF14FF" w:rsidRPr="00E40E0A" w:rsidRDefault="004F6514" w:rsidP="00647BFA">
            <w:pPr>
              <w:pStyle w:val="Bullet1"/>
              <w:numPr>
                <w:ilvl w:val="0"/>
                <w:numId w:val="0"/>
              </w:numPr>
              <w:ind w:left="30"/>
              <w:rPr>
                <w:sz w:val="22"/>
                <w:szCs w:val="18"/>
                <w:lang w:val="en-NZ"/>
              </w:rPr>
            </w:pPr>
            <w:r w:rsidRPr="00E40E0A">
              <w:rPr>
                <w:sz w:val="22"/>
                <w:szCs w:val="18"/>
                <w:lang w:val="en-NZ"/>
              </w:rPr>
              <w:t>Two support interactions</w:t>
            </w:r>
            <w:r w:rsidR="009330ED">
              <w:rPr>
                <w:sz w:val="22"/>
                <w:szCs w:val="18"/>
                <w:lang w:val="en-NZ"/>
              </w:rPr>
              <w:t>,</w:t>
            </w:r>
            <w:r w:rsidRPr="00E40E0A">
              <w:rPr>
                <w:sz w:val="22"/>
                <w:szCs w:val="18"/>
                <w:lang w:val="en-NZ"/>
              </w:rPr>
              <w:t xml:space="preserve"> one for each day</w:t>
            </w:r>
            <w:r w:rsidR="009330ED">
              <w:rPr>
                <w:sz w:val="22"/>
                <w:szCs w:val="18"/>
                <w:lang w:val="en-NZ"/>
              </w:rPr>
              <w:t xml:space="preserve"> (</w:t>
            </w:r>
            <w:r w:rsidRPr="00E40E0A">
              <w:rPr>
                <w:sz w:val="22"/>
                <w:szCs w:val="18"/>
                <w:lang w:val="en-NZ"/>
              </w:rPr>
              <w:t>in-person at Heartlands office</w:t>
            </w:r>
            <w:r w:rsidR="009330ED">
              <w:rPr>
                <w:sz w:val="22"/>
                <w:szCs w:val="18"/>
                <w:lang w:val="en-NZ"/>
              </w:rPr>
              <w:t>)</w:t>
            </w:r>
          </w:p>
        </w:tc>
      </w:tr>
      <w:tr w:rsidR="00BF14FF" w:rsidRPr="00E40E0A" w14:paraId="1C933E6E" w14:textId="77777777" w:rsidTr="00647BFA">
        <w:tc>
          <w:tcPr>
            <w:tcW w:w="4962" w:type="dxa"/>
          </w:tcPr>
          <w:p w14:paraId="25BD0405" w14:textId="4A10A571" w:rsidR="00BF14FF" w:rsidRPr="00E40E0A" w:rsidRDefault="004F6514" w:rsidP="00BF14FF">
            <w:pPr>
              <w:pStyle w:val="Bullet1"/>
              <w:numPr>
                <w:ilvl w:val="0"/>
                <w:numId w:val="0"/>
              </w:numPr>
              <w:rPr>
                <w:sz w:val="22"/>
                <w:szCs w:val="18"/>
                <w:lang w:val="en-NZ"/>
              </w:rPr>
            </w:pPr>
            <w:r w:rsidRPr="00E40E0A">
              <w:rPr>
                <w:sz w:val="22"/>
                <w:szCs w:val="18"/>
                <w:lang w:val="en-NZ"/>
              </w:rPr>
              <w:t>Hāmiora visits the office on Monday and Friday and attends an outreach service on Thursday.</w:t>
            </w:r>
          </w:p>
        </w:tc>
        <w:tc>
          <w:tcPr>
            <w:tcW w:w="5125" w:type="dxa"/>
          </w:tcPr>
          <w:p w14:paraId="0DCAD7FB" w14:textId="175E5A63" w:rsidR="00B40678" w:rsidRPr="00E40E0A" w:rsidRDefault="00B40678" w:rsidP="00A9642D">
            <w:pPr>
              <w:pStyle w:val="Bullet1"/>
              <w:numPr>
                <w:ilvl w:val="0"/>
                <w:numId w:val="0"/>
              </w:numPr>
              <w:ind w:left="30"/>
              <w:rPr>
                <w:sz w:val="22"/>
                <w:szCs w:val="18"/>
                <w:lang w:val="en-NZ"/>
              </w:rPr>
            </w:pPr>
            <w:r w:rsidRPr="00E40E0A">
              <w:rPr>
                <w:sz w:val="22"/>
                <w:szCs w:val="18"/>
                <w:lang w:val="en-NZ"/>
              </w:rPr>
              <w:t>Three support interactions in total</w:t>
            </w:r>
            <w:r w:rsidR="00A9642D" w:rsidRPr="00E40E0A">
              <w:rPr>
                <w:sz w:val="22"/>
                <w:szCs w:val="18"/>
                <w:lang w:val="en-NZ"/>
              </w:rPr>
              <w:t>:</w:t>
            </w:r>
          </w:p>
          <w:p w14:paraId="435A9D0B" w14:textId="7ABD9ECA" w:rsidR="00A9642D" w:rsidRPr="00E40E0A" w:rsidRDefault="00BF4BDF" w:rsidP="00A9642D">
            <w:pPr>
              <w:pStyle w:val="Bullet1"/>
              <w:numPr>
                <w:ilvl w:val="0"/>
                <w:numId w:val="33"/>
              </w:numPr>
              <w:ind w:left="597"/>
              <w:rPr>
                <w:sz w:val="22"/>
                <w:szCs w:val="18"/>
                <w:lang w:val="en-NZ"/>
              </w:rPr>
            </w:pPr>
            <w:r w:rsidRPr="00E40E0A">
              <w:rPr>
                <w:sz w:val="22"/>
                <w:szCs w:val="18"/>
                <w:lang w:val="en-NZ"/>
              </w:rPr>
              <w:t>O</w:t>
            </w:r>
            <w:r w:rsidR="00B974C4" w:rsidRPr="00E40E0A">
              <w:rPr>
                <w:sz w:val="22"/>
                <w:szCs w:val="18"/>
                <w:lang w:val="en-NZ"/>
              </w:rPr>
              <w:t xml:space="preserve">ne support interaction </w:t>
            </w:r>
            <w:r w:rsidR="00A9642D" w:rsidRPr="00E40E0A">
              <w:rPr>
                <w:sz w:val="22"/>
                <w:szCs w:val="18"/>
                <w:lang w:val="en-NZ"/>
              </w:rPr>
              <w:t>on Monday</w:t>
            </w:r>
            <w:r w:rsidR="00E66A14" w:rsidRPr="00E40E0A">
              <w:rPr>
                <w:sz w:val="22"/>
                <w:szCs w:val="18"/>
                <w:lang w:val="en-NZ"/>
              </w:rPr>
              <w:t xml:space="preserve"> (in-person at Heartlands office)</w:t>
            </w:r>
          </w:p>
          <w:p w14:paraId="3795EE96" w14:textId="266976C1" w:rsidR="00B974C4" w:rsidRPr="00E40E0A" w:rsidRDefault="00A9642D" w:rsidP="00A9642D">
            <w:pPr>
              <w:pStyle w:val="Bullet1"/>
              <w:numPr>
                <w:ilvl w:val="0"/>
                <w:numId w:val="33"/>
              </w:numPr>
              <w:ind w:left="597"/>
              <w:rPr>
                <w:sz w:val="22"/>
                <w:szCs w:val="18"/>
                <w:lang w:val="en-NZ"/>
              </w:rPr>
            </w:pPr>
            <w:r w:rsidRPr="00E40E0A">
              <w:rPr>
                <w:sz w:val="22"/>
                <w:szCs w:val="18"/>
                <w:lang w:val="en-NZ"/>
              </w:rPr>
              <w:t xml:space="preserve">One support interaction on </w:t>
            </w:r>
            <w:r w:rsidR="004F6514" w:rsidRPr="00E40E0A">
              <w:rPr>
                <w:sz w:val="22"/>
                <w:szCs w:val="18"/>
                <w:lang w:val="en-NZ"/>
              </w:rPr>
              <w:t>Friday</w:t>
            </w:r>
            <w:r w:rsidR="00E66A14" w:rsidRPr="00E40E0A">
              <w:rPr>
                <w:sz w:val="22"/>
                <w:szCs w:val="18"/>
                <w:lang w:val="en-NZ"/>
              </w:rPr>
              <w:t xml:space="preserve"> (in-person at Heartlands office)</w:t>
            </w:r>
          </w:p>
          <w:p w14:paraId="5F5009C2" w14:textId="7999E55F" w:rsidR="00BF14FF" w:rsidRPr="00E40E0A" w:rsidRDefault="00B974C4" w:rsidP="00A9642D">
            <w:pPr>
              <w:pStyle w:val="Bullet1"/>
              <w:numPr>
                <w:ilvl w:val="0"/>
                <w:numId w:val="33"/>
              </w:numPr>
              <w:ind w:left="597"/>
              <w:rPr>
                <w:sz w:val="22"/>
                <w:szCs w:val="18"/>
                <w:lang w:val="en-NZ"/>
              </w:rPr>
            </w:pPr>
            <w:r w:rsidRPr="00E40E0A">
              <w:rPr>
                <w:sz w:val="22"/>
                <w:szCs w:val="18"/>
                <w:lang w:val="en-NZ"/>
              </w:rPr>
              <w:t>O</w:t>
            </w:r>
            <w:r w:rsidR="004F6514" w:rsidRPr="00E40E0A">
              <w:rPr>
                <w:sz w:val="22"/>
                <w:szCs w:val="18"/>
                <w:lang w:val="en-NZ"/>
              </w:rPr>
              <w:t>ne support interaction on Thursday</w:t>
            </w:r>
            <w:r w:rsidR="00E66A14" w:rsidRPr="00E40E0A">
              <w:rPr>
                <w:sz w:val="22"/>
                <w:szCs w:val="18"/>
                <w:lang w:val="en-NZ"/>
              </w:rPr>
              <w:t xml:space="preserve"> (in-person at outreach and offsite services)</w:t>
            </w:r>
          </w:p>
        </w:tc>
      </w:tr>
      <w:tr w:rsidR="00E56109" w:rsidRPr="00E40E0A" w14:paraId="281B437B" w14:textId="77777777" w:rsidTr="00647BFA">
        <w:tc>
          <w:tcPr>
            <w:tcW w:w="4962" w:type="dxa"/>
          </w:tcPr>
          <w:p w14:paraId="5FC839A7" w14:textId="538B8FAB" w:rsidR="00E56109" w:rsidRPr="00E40E0A" w:rsidRDefault="00E56109" w:rsidP="00BF14FF">
            <w:pPr>
              <w:pStyle w:val="Bullet1"/>
              <w:numPr>
                <w:ilvl w:val="0"/>
                <w:numId w:val="0"/>
              </w:numPr>
              <w:rPr>
                <w:sz w:val="22"/>
                <w:szCs w:val="18"/>
                <w:lang w:val="en-NZ"/>
              </w:rPr>
            </w:pPr>
            <w:r w:rsidRPr="00E40E0A">
              <w:rPr>
                <w:sz w:val="22"/>
                <w:szCs w:val="18"/>
                <w:lang w:val="en-NZ"/>
              </w:rPr>
              <w:t xml:space="preserve">Steve attends an appointment with his Probation Officer at his local Heartlands site. This appointment was arranged directly </w:t>
            </w:r>
            <w:r w:rsidRPr="00E40E0A">
              <w:rPr>
                <w:sz w:val="22"/>
                <w:szCs w:val="18"/>
                <w:lang w:val="en-NZ"/>
              </w:rPr>
              <w:lastRenderedPageBreak/>
              <w:t>between Steve and his Probation Officer, with no Heartlands staff involvement.</w:t>
            </w:r>
          </w:p>
        </w:tc>
        <w:tc>
          <w:tcPr>
            <w:tcW w:w="5125" w:type="dxa"/>
          </w:tcPr>
          <w:p w14:paraId="1F58AE16" w14:textId="481EC769" w:rsidR="00E56109" w:rsidRPr="00E40E0A" w:rsidRDefault="00E56109" w:rsidP="00A9642D">
            <w:pPr>
              <w:pStyle w:val="Bullet1"/>
              <w:numPr>
                <w:ilvl w:val="0"/>
                <w:numId w:val="0"/>
              </w:numPr>
              <w:rPr>
                <w:sz w:val="22"/>
                <w:szCs w:val="18"/>
                <w:lang w:val="en-NZ"/>
              </w:rPr>
            </w:pPr>
            <w:r w:rsidRPr="00E40E0A">
              <w:rPr>
                <w:sz w:val="22"/>
                <w:szCs w:val="18"/>
                <w:lang w:val="en-NZ"/>
              </w:rPr>
              <w:lastRenderedPageBreak/>
              <w:t>One support interaction as the meeting uses Heartlands facilities (in-person at Heartlands office)</w:t>
            </w:r>
          </w:p>
        </w:tc>
      </w:tr>
      <w:tr w:rsidR="00E56109" w:rsidRPr="00E40E0A" w14:paraId="37528C25" w14:textId="77777777" w:rsidTr="00647BFA">
        <w:tc>
          <w:tcPr>
            <w:tcW w:w="4962" w:type="dxa"/>
          </w:tcPr>
          <w:p w14:paraId="2254A046" w14:textId="447843FD" w:rsidR="00E56109" w:rsidRPr="00E40E0A" w:rsidRDefault="00E56109" w:rsidP="00BF14FF">
            <w:pPr>
              <w:pStyle w:val="Bullet1"/>
              <w:numPr>
                <w:ilvl w:val="0"/>
                <w:numId w:val="0"/>
              </w:numPr>
              <w:rPr>
                <w:sz w:val="22"/>
                <w:szCs w:val="18"/>
                <w:lang w:val="en-NZ"/>
              </w:rPr>
            </w:pPr>
            <w:r w:rsidRPr="00E40E0A">
              <w:rPr>
                <w:sz w:val="22"/>
                <w:szCs w:val="18"/>
                <w:lang w:val="en-NZ"/>
              </w:rPr>
              <w:t xml:space="preserve">Ana and her mother, Miriama </w:t>
            </w:r>
            <w:r w:rsidR="00B07016">
              <w:rPr>
                <w:sz w:val="22"/>
                <w:szCs w:val="18"/>
                <w:lang w:val="en-NZ"/>
              </w:rPr>
              <w:t xml:space="preserve">come to </w:t>
            </w:r>
            <w:r w:rsidRPr="00E40E0A">
              <w:rPr>
                <w:sz w:val="22"/>
                <w:szCs w:val="18"/>
                <w:lang w:val="en-NZ"/>
              </w:rPr>
              <w:t>Heartlands to discuss what support is available for Ana’s teenage son who is experiencing mental health difficulties.</w:t>
            </w:r>
          </w:p>
        </w:tc>
        <w:tc>
          <w:tcPr>
            <w:tcW w:w="5125" w:type="dxa"/>
          </w:tcPr>
          <w:p w14:paraId="23957267" w14:textId="26B3C2EA" w:rsidR="00E56109" w:rsidRPr="00E40E0A" w:rsidRDefault="00E56109" w:rsidP="00A9642D">
            <w:pPr>
              <w:rPr>
                <w:rFonts w:eastAsia="Times New Roman"/>
                <w:kern w:val="28"/>
                <w:sz w:val="22"/>
                <w:szCs w:val="18"/>
              </w:rPr>
            </w:pPr>
            <w:r w:rsidRPr="00E40E0A">
              <w:rPr>
                <w:rFonts w:eastAsia="Times New Roman"/>
                <w:kern w:val="28"/>
                <w:sz w:val="22"/>
                <w:szCs w:val="18"/>
              </w:rPr>
              <w:t>One support interaction (in-person at Heartlands office)</w:t>
            </w:r>
          </w:p>
        </w:tc>
      </w:tr>
    </w:tbl>
    <w:p w14:paraId="1BD03898" w14:textId="77777777" w:rsidR="00BF14FF" w:rsidRPr="00E40E0A" w:rsidRDefault="00BF14FF" w:rsidP="00BF14FF">
      <w:pPr>
        <w:pStyle w:val="Bullet1"/>
        <w:numPr>
          <w:ilvl w:val="0"/>
          <w:numId w:val="0"/>
        </w:numPr>
        <w:ind w:left="360"/>
        <w:rPr>
          <w:lang w:val="en-NZ"/>
        </w:rPr>
      </w:pPr>
    </w:p>
    <w:p w14:paraId="3C6EDE01" w14:textId="35751224" w:rsidR="00B356D2" w:rsidRPr="00E40E0A" w:rsidRDefault="009908FD" w:rsidP="00B356D2">
      <w:pPr>
        <w:pStyle w:val="Heading4"/>
      </w:pPr>
      <w:r w:rsidRPr="00E40E0A">
        <w:t>Template example</w:t>
      </w:r>
      <w:r w:rsidR="00B120D2" w:rsidRPr="00E40E0A">
        <w:t xml:space="preserve"> – Total </w:t>
      </w:r>
      <w:r w:rsidR="0052662F">
        <w:t>s</w:t>
      </w:r>
      <w:r w:rsidR="00B120D2" w:rsidRPr="00E40E0A">
        <w:t xml:space="preserve">upport </w:t>
      </w:r>
      <w:r w:rsidR="0052662F">
        <w:t>i</w:t>
      </w:r>
      <w:r w:rsidR="00B120D2" w:rsidRPr="00E40E0A">
        <w:t>nteractions for</w:t>
      </w:r>
      <w:r w:rsidR="00353A45">
        <w:t xml:space="preserve"> the</w:t>
      </w:r>
      <w:r w:rsidR="00B120D2" w:rsidRPr="00E40E0A">
        <w:t xml:space="preserve"> </w:t>
      </w:r>
      <w:r w:rsidR="004E3C0D" w:rsidRPr="00E40E0A">
        <w:t>q</w:t>
      </w:r>
      <w:r w:rsidR="00B120D2" w:rsidRPr="00E40E0A">
        <w:t>uarter</w:t>
      </w:r>
    </w:p>
    <w:p w14:paraId="3C514BA9" w14:textId="4EFCC50D" w:rsidR="009908FD" w:rsidRPr="00E40E0A" w:rsidRDefault="00161E94" w:rsidP="009908FD">
      <w:r w:rsidRPr="00161E94">
        <w:rPr>
          <w:noProof/>
        </w:rPr>
        <w:drawing>
          <wp:inline distT="0" distB="0" distL="0" distR="0" wp14:anchorId="52205685" wp14:editId="3D568C93">
            <wp:extent cx="6408420" cy="1452880"/>
            <wp:effectExtent l="0" t="0" r="0" b="0"/>
            <wp:docPr id="139466190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4661901" name=""/>
                    <pic:cNvPicPr/>
                  </pic:nvPicPr>
                  <pic:blipFill>
                    <a:blip r:embed="rId26"/>
                    <a:stretch>
                      <a:fillRect/>
                    </a:stretch>
                  </pic:blipFill>
                  <pic:spPr>
                    <a:xfrm>
                      <a:off x="0" y="0"/>
                      <a:ext cx="6408420" cy="1452880"/>
                    </a:xfrm>
                    <a:prstGeom prst="rect">
                      <a:avLst/>
                    </a:prstGeom>
                  </pic:spPr>
                </pic:pic>
              </a:graphicData>
            </a:graphic>
          </wp:inline>
        </w:drawing>
      </w:r>
    </w:p>
    <w:p w14:paraId="15D0553C" w14:textId="77777777" w:rsidR="009908FD" w:rsidRPr="00E40E0A" w:rsidRDefault="009908FD" w:rsidP="009908FD">
      <w:r w:rsidRPr="00E40E0A">
        <w:t xml:space="preserve">In this example, over the quarter: </w:t>
      </w:r>
    </w:p>
    <w:p w14:paraId="7462932B" w14:textId="6361BE38" w:rsidR="009908FD" w:rsidRPr="00E40E0A" w:rsidRDefault="009908FD" w:rsidP="009908FD">
      <w:pPr>
        <w:pStyle w:val="Bullet1"/>
        <w:rPr>
          <w:lang w:val="en-NZ"/>
        </w:rPr>
      </w:pPr>
      <w:r w:rsidRPr="00E40E0A">
        <w:rPr>
          <w:lang w:val="en-NZ"/>
        </w:rPr>
        <w:t>44</w:t>
      </w:r>
      <w:r w:rsidR="00BB37C5" w:rsidRPr="00E40E0A">
        <w:rPr>
          <w:lang w:val="en-NZ"/>
        </w:rPr>
        <w:t xml:space="preserve"> support</w:t>
      </w:r>
      <w:r w:rsidRPr="00E40E0A">
        <w:rPr>
          <w:lang w:val="en-NZ"/>
        </w:rPr>
        <w:t xml:space="preserve"> interactions occurred in-person at the HS office, </w:t>
      </w:r>
    </w:p>
    <w:p w14:paraId="04B4D78E" w14:textId="17E9B61F" w:rsidR="009908FD" w:rsidRPr="00E40E0A" w:rsidRDefault="009908FD" w:rsidP="009908FD">
      <w:pPr>
        <w:pStyle w:val="Bullet1"/>
        <w:rPr>
          <w:lang w:val="en-NZ"/>
        </w:rPr>
      </w:pPr>
      <w:r w:rsidRPr="00E40E0A">
        <w:rPr>
          <w:lang w:val="en-NZ"/>
        </w:rPr>
        <w:t>15</w:t>
      </w:r>
      <w:r w:rsidR="00BB37C5" w:rsidRPr="00E40E0A">
        <w:rPr>
          <w:lang w:val="en-NZ"/>
        </w:rPr>
        <w:t xml:space="preserve"> support</w:t>
      </w:r>
      <w:r w:rsidRPr="00E40E0A">
        <w:rPr>
          <w:lang w:val="en-NZ"/>
        </w:rPr>
        <w:t xml:space="preserve"> interactions at outreach services, and </w:t>
      </w:r>
    </w:p>
    <w:p w14:paraId="28BE0AAD" w14:textId="0C58EEB9" w:rsidR="009908FD" w:rsidRPr="00E40E0A" w:rsidRDefault="009908FD" w:rsidP="009908FD">
      <w:pPr>
        <w:pStyle w:val="Bullet1"/>
        <w:rPr>
          <w:lang w:val="en-NZ"/>
        </w:rPr>
      </w:pPr>
      <w:r w:rsidRPr="00E40E0A">
        <w:rPr>
          <w:lang w:val="en-NZ"/>
        </w:rPr>
        <w:t xml:space="preserve">52 </w:t>
      </w:r>
      <w:r w:rsidR="00BB37C5" w:rsidRPr="00E40E0A">
        <w:rPr>
          <w:lang w:val="en-NZ"/>
        </w:rPr>
        <w:t xml:space="preserve">support </w:t>
      </w:r>
      <w:r w:rsidRPr="00E40E0A">
        <w:rPr>
          <w:lang w:val="en-NZ"/>
        </w:rPr>
        <w:t>interactions were provided when the client was not in-person.</w:t>
      </w:r>
    </w:p>
    <w:p w14:paraId="1D008B18" w14:textId="736841E8" w:rsidR="009908FD" w:rsidRPr="00E40E0A" w:rsidRDefault="009908FD" w:rsidP="00FA6A0F"/>
    <w:p w14:paraId="25AECC47" w14:textId="77777777" w:rsidR="001C32E2" w:rsidRDefault="001C32E2">
      <w:pPr>
        <w:spacing w:before="0" w:after="0" w:line="240" w:lineRule="auto"/>
        <w:rPr>
          <w:b/>
          <w:color w:val="5F497A" w:themeColor="accent4" w:themeShade="BF"/>
          <w:sz w:val="48"/>
          <w:szCs w:val="28"/>
        </w:rPr>
      </w:pPr>
      <w:bookmarkStart w:id="12" w:name="_Toc233098776"/>
      <w:r>
        <w:rPr>
          <w:color w:val="5F497A" w:themeColor="accent4" w:themeShade="BF"/>
        </w:rPr>
        <w:br w:type="page"/>
      </w:r>
    </w:p>
    <w:p w14:paraId="38E4E1AC" w14:textId="01B55C9E" w:rsidR="009908FD" w:rsidRPr="00E40E0A" w:rsidRDefault="009908FD" w:rsidP="009908FD">
      <w:pPr>
        <w:pStyle w:val="Heading2"/>
        <w:rPr>
          <w:color w:val="5F497A" w:themeColor="accent4" w:themeShade="BF"/>
        </w:rPr>
      </w:pPr>
      <w:r w:rsidRPr="00E40E0A">
        <w:rPr>
          <w:color w:val="5F497A" w:themeColor="accent4" w:themeShade="BF"/>
        </w:rPr>
        <w:lastRenderedPageBreak/>
        <w:t>Section 2: Connecting clients to government agencies</w:t>
      </w:r>
      <w:bookmarkEnd w:id="12"/>
    </w:p>
    <w:p w14:paraId="3FB2680A" w14:textId="1FA058D8" w:rsidR="009908FD" w:rsidRPr="00E40E0A" w:rsidRDefault="009908FD" w:rsidP="009908FD">
      <w:pPr>
        <w:pStyle w:val="Heading3"/>
      </w:pPr>
      <w:bookmarkStart w:id="13" w:name="_Toc233098777"/>
      <w:r w:rsidRPr="00E40E0A">
        <w:t>2a) Support from Heartlands staff to access agencies</w:t>
      </w:r>
      <w:bookmarkEnd w:id="13"/>
    </w:p>
    <w:p w14:paraId="3A4E1855" w14:textId="58E5DC23" w:rsidR="009908FD" w:rsidRPr="00E40E0A" w:rsidRDefault="009908FD" w:rsidP="1737D86B">
      <w:pPr>
        <w:pStyle w:val="Normal-emphasis"/>
      </w:pPr>
      <w:r>
        <w:t>Data collected in this section</w:t>
      </w:r>
    </w:p>
    <w:p w14:paraId="28AC4CE5" w14:textId="2272ED19" w:rsidR="00F65432" w:rsidRPr="00E40E0A" w:rsidRDefault="00F65432" w:rsidP="00FA6A0F">
      <w:r w:rsidRPr="00E40E0A">
        <w:t>This section records how often Heartlands staff help clients access government agencies.</w:t>
      </w:r>
      <w:r w:rsidR="00DA30B7" w:rsidRPr="00E40E0A">
        <w:t xml:space="preserve"> </w:t>
      </w:r>
    </w:p>
    <w:p w14:paraId="61084068" w14:textId="11341795" w:rsidR="009908FD" w:rsidRPr="00E40E0A" w:rsidRDefault="009908FD" w:rsidP="00FA6A0F">
      <w:r w:rsidRPr="00E40E0A">
        <w:t>This includes any support Heartlands staff give to clients to access an agency, including:</w:t>
      </w:r>
    </w:p>
    <w:p w14:paraId="149BB338" w14:textId="77777777" w:rsidR="009908FD" w:rsidRPr="00E40E0A" w:rsidRDefault="009908FD" w:rsidP="009908FD">
      <w:pPr>
        <w:pStyle w:val="Bullet1"/>
        <w:rPr>
          <w:lang w:val="en-NZ"/>
        </w:rPr>
      </w:pPr>
      <w:r w:rsidRPr="00E40E0A">
        <w:rPr>
          <w:lang w:val="en-NZ"/>
        </w:rPr>
        <w:t>providing general information about the services or supports available through the agency</w:t>
      </w:r>
    </w:p>
    <w:p w14:paraId="3437323A" w14:textId="77777777" w:rsidR="009908FD" w:rsidRPr="00E40E0A" w:rsidRDefault="009908FD" w:rsidP="009908FD">
      <w:pPr>
        <w:pStyle w:val="Bullet1"/>
        <w:rPr>
          <w:lang w:val="en-NZ"/>
        </w:rPr>
      </w:pPr>
      <w:r w:rsidRPr="00E40E0A">
        <w:rPr>
          <w:lang w:val="en-NZ"/>
        </w:rPr>
        <w:t>supporting them to use a website or complete an application</w:t>
      </w:r>
    </w:p>
    <w:p w14:paraId="448EAE77" w14:textId="77777777" w:rsidR="009908FD" w:rsidRPr="00E40E0A" w:rsidRDefault="009908FD" w:rsidP="009908FD">
      <w:pPr>
        <w:pStyle w:val="Bullet1"/>
        <w:rPr>
          <w:lang w:val="en-NZ"/>
        </w:rPr>
      </w:pPr>
      <w:r w:rsidRPr="00E40E0A">
        <w:rPr>
          <w:lang w:val="en-NZ"/>
        </w:rPr>
        <w:t>making a referral to an agency for a client</w:t>
      </w:r>
    </w:p>
    <w:p w14:paraId="30C7EB71" w14:textId="77777777" w:rsidR="009908FD" w:rsidRPr="00E40E0A" w:rsidRDefault="009908FD" w:rsidP="009908FD">
      <w:pPr>
        <w:pStyle w:val="Bullet1"/>
        <w:rPr>
          <w:lang w:val="en-NZ"/>
        </w:rPr>
      </w:pPr>
      <w:r w:rsidRPr="00E40E0A">
        <w:rPr>
          <w:lang w:val="en-NZ"/>
        </w:rPr>
        <w:t>organising a one-on-one meeting for the client with an agency representative</w:t>
      </w:r>
    </w:p>
    <w:p w14:paraId="00A00A39" w14:textId="77777777" w:rsidR="009908FD" w:rsidRPr="00E40E0A" w:rsidRDefault="009908FD" w:rsidP="009908FD">
      <w:pPr>
        <w:pStyle w:val="Bullet1"/>
        <w:rPr>
          <w:lang w:val="en-NZ"/>
        </w:rPr>
      </w:pPr>
      <w:r w:rsidRPr="00E40E0A">
        <w:rPr>
          <w:lang w:val="en-NZ"/>
        </w:rPr>
        <w:t>booking a client into an agency-run workshop</w:t>
      </w:r>
    </w:p>
    <w:p w14:paraId="16B4DAB7" w14:textId="77777777" w:rsidR="009908FD" w:rsidRPr="00E40E0A" w:rsidRDefault="009908FD" w:rsidP="009908FD">
      <w:pPr>
        <w:pStyle w:val="Bullet1"/>
        <w:rPr>
          <w:lang w:val="en-NZ"/>
        </w:rPr>
      </w:pPr>
      <w:r w:rsidRPr="00E40E0A">
        <w:rPr>
          <w:lang w:val="en-NZ"/>
        </w:rPr>
        <w:t>calling an agency on behalf of the client</w:t>
      </w:r>
    </w:p>
    <w:p w14:paraId="33376630" w14:textId="77777777" w:rsidR="009908FD" w:rsidRPr="00E40E0A" w:rsidRDefault="009908FD" w:rsidP="5E1C609B">
      <w:pPr>
        <w:pStyle w:val="Normal-emphasis"/>
      </w:pPr>
      <w:r>
        <w:t>What you need to count and report on</w:t>
      </w:r>
    </w:p>
    <w:p w14:paraId="6F581E42" w14:textId="2E1F1069" w:rsidR="009908FD" w:rsidRPr="00E40E0A" w:rsidRDefault="009908FD" w:rsidP="009908FD">
      <w:r w:rsidRPr="00E40E0A">
        <w:t xml:space="preserve">Each time Heartlands staff help a client access a government agency, count the agency or agencies </w:t>
      </w:r>
      <w:r w:rsidR="0063440A" w:rsidRPr="00E40E0A">
        <w:t xml:space="preserve">the </w:t>
      </w:r>
      <w:r w:rsidRPr="00E40E0A">
        <w:t>client</w:t>
      </w:r>
      <w:r w:rsidR="00855512" w:rsidRPr="00E40E0A">
        <w:t xml:space="preserve"> was supported</w:t>
      </w:r>
      <w:r w:rsidRPr="00E40E0A">
        <w:t xml:space="preserve"> to access.</w:t>
      </w:r>
      <w:r w:rsidR="0002222B" w:rsidRPr="00E40E0A">
        <w:t xml:space="preserve"> </w:t>
      </w:r>
    </w:p>
    <w:p w14:paraId="228DB1DE" w14:textId="77777777" w:rsidR="009908FD" w:rsidRPr="0052662F" w:rsidRDefault="009908FD" w:rsidP="0052662F">
      <w:pPr>
        <w:pStyle w:val="Normal-emphasis"/>
      </w:pPr>
      <w:r w:rsidRPr="0052662F">
        <w:t>Specific rules and guidance</w:t>
      </w:r>
    </w:p>
    <w:p w14:paraId="0A570BAC" w14:textId="77777777" w:rsidR="00CF289F" w:rsidRPr="00E40E0A" w:rsidRDefault="00CF289F" w:rsidP="00CF289F">
      <w:pPr>
        <w:pStyle w:val="Bullet1"/>
        <w:rPr>
          <w:lang w:val="en-NZ"/>
        </w:rPr>
      </w:pPr>
      <w:r w:rsidRPr="00E40E0A">
        <w:rPr>
          <w:lang w:val="en-NZ"/>
        </w:rPr>
        <w:t>Each agency you help a client access during a support interaction equals one count for that agency</w:t>
      </w:r>
    </w:p>
    <w:p w14:paraId="216C8D37" w14:textId="7033E9B5" w:rsidR="00996BDA" w:rsidRPr="00E40E0A" w:rsidRDefault="00996BDA" w:rsidP="00996BDA">
      <w:pPr>
        <w:pStyle w:val="Bullet1"/>
        <w:rPr>
          <w:lang w:val="en-NZ"/>
        </w:rPr>
      </w:pPr>
      <w:r w:rsidRPr="00E40E0A">
        <w:rPr>
          <w:lang w:val="en-NZ"/>
        </w:rPr>
        <w:t xml:space="preserve">If there are multiple actions for a single agency for </w:t>
      </w:r>
      <w:r w:rsidR="00CF289F" w:rsidRPr="00E40E0A">
        <w:rPr>
          <w:lang w:val="en-NZ"/>
        </w:rPr>
        <w:t>the same</w:t>
      </w:r>
      <w:r w:rsidRPr="00E40E0A">
        <w:rPr>
          <w:lang w:val="en-NZ"/>
        </w:rPr>
        <w:t xml:space="preserve"> client</w:t>
      </w:r>
      <w:r w:rsidR="000D4EB2" w:rsidRPr="00E40E0A">
        <w:rPr>
          <w:lang w:val="en-NZ"/>
        </w:rPr>
        <w:t xml:space="preserve"> during a support interaction</w:t>
      </w:r>
      <w:r w:rsidRPr="00E40E0A">
        <w:rPr>
          <w:lang w:val="en-NZ"/>
        </w:rPr>
        <w:t xml:space="preserve"> – count this only once for that agency</w:t>
      </w:r>
    </w:p>
    <w:p w14:paraId="05F23245" w14:textId="42AFDBE5" w:rsidR="006915FB" w:rsidRPr="00E40E0A" w:rsidRDefault="006915FB" w:rsidP="006915FB">
      <w:pPr>
        <w:pStyle w:val="Bullet1"/>
        <w:rPr>
          <w:lang w:val="en-NZ"/>
        </w:rPr>
      </w:pPr>
      <w:r w:rsidRPr="00E40E0A">
        <w:rPr>
          <w:lang w:val="en-NZ"/>
        </w:rPr>
        <w:t>If you help a client access several differen</w:t>
      </w:r>
      <w:r w:rsidR="00AA0179" w:rsidRPr="00E40E0A">
        <w:rPr>
          <w:lang w:val="en-NZ"/>
        </w:rPr>
        <w:t>t</w:t>
      </w:r>
      <w:r w:rsidRPr="00E40E0A">
        <w:rPr>
          <w:lang w:val="en-NZ"/>
        </w:rPr>
        <w:t xml:space="preserve"> agencies in a single </w:t>
      </w:r>
      <w:r w:rsidR="00B07768" w:rsidRPr="00E40E0A">
        <w:rPr>
          <w:lang w:val="en-NZ"/>
        </w:rPr>
        <w:t>support interaction</w:t>
      </w:r>
      <w:r w:rsidR="00C14BE9" w:rsidRPr="00E40E0A">
        <w:rPr>
          <w:lang w:val="en-NZ"/>
        </w:rPr>
        <w:t xml:space="preserve">, count </w:t>
      </w:r>
      <w:r w:rsidR="00FD5F27" w:rsidRPr="00E40E0A">
        <w:rPr>
          <w:lang w:val="en-NZ"/>
        </w:rPr>
        <w:t xml:space="preserve">against </w:t>
      </w:r>
      <w:r w:rsidR="00C14BE9" w:rsidRPr="00E40E0A">
        <w:rPr>
          <w:lang w:val="en-NZ"/>
        </w:rPr>
        <w:t>all of the agencies (not just one of them)</w:t>
      </w:r>
    </w:p>
    <w:p w14:paraId="2EF9DD1F" w14:textId="27AE5E40" w:rsidR="00184571" w:rsidRPr="00E40E0A" w:rsidRDefault="009908FD" w:rsidP="008914C9">
      <w:pPr>
        <w:pStyle w:val="Bullet1"/>
        <w:rPr>
          <w:lang w:val="en-NZ"/>
        </w:rPr>
      </w:pPr>
      <w:r w:rsidRPr="00E40E0A">
        <w:rPr>
          <w:lang w:val="en-NZ"/>
        </w:rPr>
        <w:t>Include all contact types (in-person, phone, email)</w:t>
      </w:r>
      <w:r w:rsidR="00184571" w:rsidRPr="00E40E0A">
        <w:rPr>
          <w:lang w:val="en-NZ"/>
        </w:rPr>
        <w:br w:type="page"/>
      </w:r>
    </w:p>
    <w:p w14:paraId="58AF5D81" w14:textId="38E2729D" w:rsidR="009908FD" w:rsidRPr="0052662F" w:rsidRDefault="009908FD" w:rsidP="0052662F">
      <w:pPr>
        <w:pStyle w:val="Normal-emphasis"/>
      </w:pPr>
      <w:r w:rsidRPr="0052662F">
        <w:lastRenderedPageBreak/>
        <w:t>Examples</w:t>
      </w:r>
      <w:r w:rsidR="00516849" w:rsidRPr="0052662F">
        <w:t xml:space="preserve"> </w:t>
      </w:r>
      <w:r w:rsidR="00213037" w:rsidRPr="0052662F">
        <w:t>for</w:t>
      </w:r>
      <w:r w:rsidR="00516849" w:rsidRPr="0052662F">
        <w:t xml:space="preserve"> Section 2</w:t>
      </w:r>
      <w:r w:rsidR="008C7A68" w:rsidRPr="0052662F">
        <w:t>a</w:t>
      </w:r>
    </w:p>
    <w:tbl>
      <w:tblPr>
        <w:tblStyle w:val="TableGrid"/>
        <w:tblW w:w="10204" w:type="dxa"/>
        <w:tblLook w:val="04A0" w:firstRow="1" w:lastRow="0" w:firstColumn="1" w:lastColumn="0" w:noHBand="0" w:noVBand="1"/>
      </w:tblPr>
      <w:tblGrid>
        <w:gridCol w:w="5102"/>
        <w:gridCol w:w="5102"/>
      </w:tblGrid>
      <w:tr w:rsidR="00F53451" w:rsidRPr="00E40E0A" w14:paraId="3E266850" w14:textId="77777777" w:rsidTr="58E007DB">
        <w:trPr>
          <w:trHeight w:val="370"/>
        </w:trPr>
        <w:tc>
          <w:tcPr>
            <w:tcW w:w="5102" w:type="dxa"/>
            <w:tcBorders>
              <w:top w:val="single" w:sz="4" w:space="0" w:color="8064A2" w:themeColor="accent4"/>
              <w:left w:val="single" w:sz="4" w:space="0" w:color="8064A2" w:themeColor="accent4"/>
              <w:bottom w:val="single" w:sz="18" w:space="0" w:color="8064A2" w:themeColor="accent4"/>
              <w:right w:val="single" w:sz="4" w:space="0" w:color="8064A2" w:themeColor="accent4"/>
            </w:tcBorders>
            <w:shd w:val="clear" w:color="auto" w:fill="E5DFEC" w:themeFill="accent4" w:themeFillTint="33"/>
          </w:tcPr>
          <w:p w14:paraId="7C86DC98" w14:textId="01A61B90" w:rsidR="00F53451" w:rsidRPr="00234306" w:rsidRDefault="00F53451" w:rsidP="00F53451">
            <w:pPr>
              <w:rPr>
                <w:sz w:val="22"/>
                <w:szCs w:val="20"/>
              </w:rPr>
            </w:pPr>
            <w:r w:rsidRPr="00234306">
              <w:rPr>
                <w:b/>
                <w:bCs/>
                <w:sz w:val="22"/>
                <w:szCs w:val="20"/>
              </w:rPr>
              <w:t>Example</w:t>
            </w:r>
          </w:p>
        </w:tc>
        <w:tc>
          <w:tcPr>
            <w:tcW w:w="5102" w:type="dxa"/>
            <w:tcBorders>
              <w:top w:val="single" w:sz="4" w:space="0" w:color="8064A2" w:themeColor="accent4"/>
              <w:left w:val="single" w:sz="4" w:space="0" w:color="8064A2" w:themeColor="accent4"/>
              <w:bottom w:val="single" w:sz="18" w:space="0" w:color="8064A2" w:themeColor="accent4"/>
              <w:right w:val="single" w:sz="4" w:space="0" w:color="8064A2" w:themeColor="accent4"/>
            </w:tcBorders>
            <w:shd w:val="clear" w:color="auto" w:fill="E5DFEC" w:themeFill="accent4" w:themeFillTint="33"/>
          </w:tcPr>
          <w:p w14:paraId="5CC9A0B0" w14:textId="0F4753AD" w:rsidR="00F53451" w:rsidRPr="00234306" w:rsidRDefault="00F53451" w:rsidP="00F53451">
            <w:pPr>
              <w:rPr>
                <w:sz w:val="22"/>
                <w:szCs w:val="20"/>
              </w:rPr>
            </w:pPr>
            <w:r w:rsidRPr="00234306">
              <w:rPr>
                <w:b/>
                <w:bCs/>
                <w:sz w:val="22"/>
                <w:szCs w:val="20"/>
              </w:rPr>
              <w:t xml:space="preserve">Recorded </w:t>
            </w:r>
            <w:r w:rsidR="0021483D">
              <w:rPr>
                <w:b/>
                <w:bCs/>
                <w:sz w:val="22"/>
                <w:szCs w:val="20"/>
              </w:rPr>
              <w:t>in Section 2a as…</w:t>
            </w:r>
          </w:p>
        </w:tc>
      </w:tr>
      <w:tr w:rsidR="00F53451" w:rsidRPr="00E40E0A" w14:paraId="55EA3BD3" w14:textId="77777777" w:rsidTr="58E007DB">
        <w:trPr>
          <w:trHeight w:val="1410"/>
        </w:trPr>
        <w:tc>
          <w:tcPr>
            <w:tcW w:w="5102" w:type="dxa"/>
            <w:tcBorders>
              <w:top w:val="single" w:sz="18" w:space="0" w:color="8064A2" w:themeColor="accent4"/>
            </w:tcBorders>
          </w:tcPr>
          <w:p w14:paraId="627C9FE0" w14:textId="451DB18F" w:rsidR="00F53451" w:rsidRPr="00234306" w:rsidRDefault="00F53451" w:rsidP="00F53451">
            <w:pPr>
              <w:rPr>
                <w:sz w:val="22"/>
                <w:szCs w:val="20"/>
              </w:rPr>
            </w:pPr>
            <w:r w:rsidRPr="00234306">
              <w:rPr>
                <w:sz w:val="22"/>
                <w:szCs w:val="20"/>
              </w:rPr>
              <w:t xml:space="preserve">You supported Sarah to book a meeting with MSD Work and Income and helped her log into her </w:t>
            </w:r>
            <w:proofErr w:type="spellStart"/>
            <w:r w:rsidRPr="00234306">
              <w:rPr>
                <w:sz w:val="22"/>
                <w:szCs w:val="20"/>
              </w:rPr>
              <w:t>MyIR</w:t>
            </w:r>
            <w:proofErr w:type="spellEnd"/>
            <w:r w:rsidRPr="00234306">
              <w:rPr>
                <w:sz w:val="22"/>
                <w:szCs w:val="20"/>
              </w:rPr>
              <w:t xml:space="preserve"> portal.</w:t>
            </w:r>
          </w:p>
        </w:tc>
        <w:tc>
          <w:tcPr>
            <w:tcW w:w="5102" w:type="dxa"/>
            <w:tcBorders>
              <w:top w:val="single" w:sz="18" w:space="0" w:color="8064A2" w:themeColor="accent4"/>
            </w:tcBorders>
          </w:tcPr>
          <w:p w14:paraId="6F77D362" w14:textId="77777777" w:rsidR="00CE4D98" w:rsidRPr="00234306" w:rsidRDefault="00CE4D98" w:rsidP="00F53451">
            <w:pPr>
              <w:pStyle w:val="ListParagraph"/>
              <w:numPr>
                <w:ilvl w:val="0"/>
                <w:numId w:val="24"/>
              </w:numPr>
              <w:rPr>
                <w:sz w:val="22"/>
                <w:szCs w:val="20"/>
              </w:rPr>
            </w:pPr>
            <w:r w:rsidRPr="00234306">
              <w:rPr>
                <w:sz w:val="22"/>
                <w:szCs w:val="20"/>
              </w:rPr>
              <w:t>One count for MSD Work and Income</w:t>
            </w:r>
          </w:p>
          <w:p w14:paraId="7BB7533E" w14:textId="1224550C" w:rsidR="00CE4D98" w:rsidRPr="00234306" w:rsidRDefault="00CE4D98" w:rsidP="00F53451">
            <w:pPr>
              <w:pStyle w:val="ListParagraph"/>
              <w:numPr>
                <w:ilvl w:val="0"/>
                <w:numId w:val="24"/>
              </w:numPr>
              <w:rPr>
                <w:sz w:val="22"/>
                <w:szCs w:val="20"/>
              </w:rPr>
            </w:pPr>
            <w:r w:rsidRPr="00234306">
              <w:rPr>
                <w:sz w:val="22"/>
                <w:szCs w:val="20"/>
              </w:rPr>
              <w:t>One count for I</w:t>
            </w:r>
            <w:r w:rsidR="00943F26">
              <w:rPr>
                <w:sz w:val="22"/>
                <w:szCs w:val="20"/>
              </w:rPr>
              <w:t xml:space="preserve">nland </w:t>
            </w:r>
            <w:r w:rsidRPr="00234306">
              <w:rPr>
                <w:sz w:val="22"/>
                <w:szCs w:val="20"/>
              </w:rPr>
              <w:t>R</w:t>
            </w:r>
            <w:r w:rsidR="00943F26">
              <w:rPr>
                <w:sz w:val="22"/>
                <w:szCs w:val="20"/>
              </w:rPr>
              <w:t>evenue</w:t>
            </w:r>
            <w:r w:rsidRPr="00234306">
              <w:rPr>
                <w:sz w:val="22"/>
                <w:szCs w:val="20"/>
              </w:rPr>
              <w:t xml:space="preserve"> </w:t>
            </w:r>
          </w:p>
          <w:p w14:paraId="620E33E8" w14:textId="6E708362" w:rsidR="00F53451" w:rsidRPr="00234306" w:rsidRDefault="00CE4D98" w:rsidP="00F53451">
            <w:pPr>
              <w:pStyle w:val="ListParagraph"/>
              <w:numPr>
                <w:ilvl w:val="0"/>
                <w:numId w:val="24"/>
              </w:numPr>
              <w:rPr>
                <w:sz w:val="22"/>
                <w:szCs w:val="20"/>
              </w:rPr>
            </w:pPr>
            <w:r w:rsidRPr="00234306">
              <w:rPr>
                <w:sz w:val="22"/>
                <w:szCs w:val="20"/>
              </w:rPr>
              <w:t>And one ‘support interaction’ count in Section 1</w:t>
            </w:r>
          </w:p>
        </w:tc>
      </w:tr>
      <w:tr w:rsidR="00F53451" w:rsidRPr="00E40E0A" w14:paraId="64A01AA4" w14:textId="77777777" w:rsidTr="5B4DB866">
        <w:tc>
          <w:tcPr>
            <w:tcW w:w="5102" w:type="dxa"/>
          </w:tcPr>
          <w:p w14:paraId="1605E0C0" w14:textId="0CC0F9A7" w:rsidR="00F53451" w:rsidRPr="00234306" w:rsidRDefault="00CE4D98" w:rsidP="00F53451">
            <w:pPr>
              <w:rPr>
                <w:sz w:val="22"/>
                <w:szCs w:val="20"/>
              </w:rPr>
            </w:pPr>
            <w:r w:rsidRPr="00234306">
              <w:rPr>
                <w:sz w:val="22"/>
                <w:szCs w:val="20"/>
              </w:rPr>
              <w:t>You helped Natalie access Corrections and Te Puni Kōkiri (TPK) in one visit.</w:t>
            </w:r>
          </w:p>
        </w:tc>
        <w:tc>
          <w:tcPr>
            <w:tcW w:w="5102" w:type="dxa"/>
          </w:tcPr>
          <w:p w14:paraId="126E947D" w14:textId="77777777" w:rsidR="00CE4D98" w:rsidRPr="00234306" w:rsidRDefault="00CE4D98" w:rsidP="00CE4D98">
            <w:pPr>
              <w:pStyle w:val="ListParagraph"/>
              <w:numPr>
                <w:ilvl w:val="0"/>
                <w:numId w:val="24"/>
              </w:numPr>
              <w:rPr>
                <w:sz w:val="22"/>
                <w:szCs w:val="20"/>
              </w:rPr>
            </w:pPr>
            <w:r w:rsidRPr="00234306">
              <w:rPr>
                <w:sz w:val="22"/>
                <w:szCs w:val="20"/>
              </w:rPr>
              <w:t>One count for Corrections</w:t>
            </w:r>
          </w:p>
          <w:p w14:paraId="541BB1E1" w14:textId="77777777" w:rsidR="00CE4D98" w:rsidRPr="00234306" w:rsidRDefault="00CE4D98" w:rsidP="00CE4D98">
            <w:pPr>
              <w:pStyle w:val="ListParagraph"/>
              <w:numPr>
                <w:ilvl w:val="0"/>
                <w:numId w:val="24"/>
              </w:numPr>
              <w:rPr>
                <w:sz w:val="22"/>
                <w:szCs w:val="20"/>
              </w:rPr>
            </w:pPr>
            <w:r w:rsidRPr="00234306">
              <w:rPr>
                <w:sz w:val="22"/>
                <w:szCs w:val="20"/>
              </w:rPr>
              <w:t xml:space="preserve">One count for TPK </w:t>
            </w:r>
          </w:p>
          <w:p w14:paraId="7A8BEA15" w14:textId="7DD73200" w:rsidR="00F53451" w:rsidRPr="00234306" w:rsidRDefault="00CE4D98" w:rsidP="00F53451">
            <w:pPr>
              <w:pStyle w:val="ListParagraph"/>
              <w:numPr>
                <w:ilvl w:val="0"/>
                <w:numId w:val="24"/>
              </w:numPr>
              <w:rPr>
                <w:sz w:val="22"/>
                <w:szCs w:val="20"/>
              </w:rPr>
            </w:pPr>
            <w:r w:rsidRPr="00234306">
              <w:rPr>
                <w:sz w:val="22"/>
                <w:szCs w:val="20"/>
              </w:rPr>
              <w:t>And one ‘support interaction’ count in Section 1</w:t>
            </w:r>
          </w:p>
        </w:tc>
      </w:tr>
      <w:tr w:rsidR="00F53451" w:rsidRPr="00E40E0A" w14:paraId="66CAB11D" w14:textId="77777777" w:rsidTr="5B4DB866">
        <w:tc>
          <w:tcPr>
            <w:tcW w:w="5102" w:type="dxa"/>
          </w:tcPr>
          <w:p w14:paraId="6D2AFEE2" w14:textId="0C68D2CB" w:rsidR="00F53451" w:rsidRPr="00234306" w:rsidRDefault="00CE4D98" w:rsidP="00F53451">
            <w:pPr>
              <w:rPr>
                <w:sz w:val="22"/>
                <w:szCs w:val="20"/>
              </w:rPr>
            </w:pPr>
            <w:r w:rsidRPr="00234306">
              <w:rPr>
                <w:sz w:val="22"/>
                <w:szCs w:val="20"/>
              </w:rPr>
              <w:t>You supported Ana on Monday, Wednesday and Thursday with an ACC issue.</w:t>
            </w:r>
          </w:p>
        </w:tc>
        <w:tc>
          <w:tcPr>
            <w:tcW w:w="5102" w:type="dxa"/>
          </w:tcPr>
          <w:p w14:paraId="3EAF2DE4" w14:textId="77777777" w:rsidR="00CE4D98" w:rsidRPr="00234306" w:rsidRDefault="00CE4D98" w:rsidP="00CE4D98">
            <w:pPr>
              <w:pStyle w:val="ListParagraph"/>
              <w:numPr>
                <w:ilvl w:val="0"/>
                <w:numId w:val="28"/>
              </w:numPr>
              <w:rPr>
                <w:sz w:val="22"/>
                <w:szCs w:val="20"/>
              </w:rPr>
            </w:pPr>
            <w:r w:rsidRPr="00234306">
              <w:rPr>
                <w:sz w:val="22"/>
                <w:szCs w:val="20"/>
              </w:rPr>
              <w:t xml:space="preserve">Three counts for ACC </w:t>
            </w:r>
          </w:p>
          <w:p w14:paraId="2581273A" w14:textId="5CDDE4EA" w:rsidR="00F53451" w:rsidRPr="00234306" w:rsidRDefault="00CE4D98" w:rsidP="00CE4D98">
            <w:pPr>
              <w:pStyle w:val="ListParagraph"/>
              <w:numPr>
                <w:ilvl w:val="0"/>
                <w:numId w:val="28"/>
              </w:numPr>
              <w:rPr>
                <w:sz w:val="22"/>
                <w:szCs w:val="20"/>
              </w:rPr>
            </w:pPr>
            <w:r w:rsidRPr="00234306">
              <w:rPr>
                <w:sz w:val="22"/>
                <w:szCs w:val="20"/>
              </w:rPr>
              <w:t>And three ‘support interaction’ counts in Section 1</w:t>
            </w:r>
          </w:p>
        </w:tc>
      </w:tr>
      <w:tr w:rsidR="00F53451" w:rsidRPr="00E40E0A" w14:paraId="3E37C42D" w14:textId="77777777" w:rsidTr="5B4DB866">
        <w:tc>
          <w:tcPr>
            <w:tcW w:w="5102" w:type="dxa"/>
          </w:tcPr>
          <w:p w14:paraId="08F98599" w14:textId="7512BFA8" w:rsidR="00F53451" w:rsidRPr="00234306" w:rsidRDefault="00CE4D98" w:rsidP="00F53451">
            <w:pPr>
              <w:rPr>
                <w:sz w:val="22"/>
                <w:szCs w:val="20"/>
              </w:rPr>
            </w:pPr>
            <w:r w:rsidRPr="00234306">
              <w:rPr>
                <w:sz w:val="22"/>
                <w:szCs w:val="20"/>
              </w:rPr>
              <w:t xml:space="preserve">You supported Andrew </w:t>
            </w:r>
            <w:r w:rsidR="0084116A">
              <w:rPr>
                <w:sz w:val="22"/>
                <w:szCs w:val="20"/>
              </w:rPr>
              <w:t xml:space="preserve">by calling IR on his behalf, </w:t>
            </w:r>
            <w:r w:rsidRPr="00234306">
              <w:rPr>
                <w:sz w:val="22"/>
                <w:szCs w:val="20"/>
              </w:rPr>
              <w:t xml:space="preserve">then helped him set up his </w:t>
            </w:r>
            <w:proofErr w:type="spellStart"/>
            <w:r w:rsidRPr="00234306">
              <w:rPr>
                <w:sz w:val="22"/>
                <w:szCs w:val="20"/>
              </w:rPr>
              <w:t>MyIR</w:t>
            </w:r>
            <w:proofErr w:type="spellEnd"/>
            <w:r w:rsidRPr="00234306">
              <w:rPr>
                <w:sz w:val="22"/>
                <w:szCs w:val="20"/>
              </w:rPr>
              <w:t xml:space="preserve"> portal, and fill out a required form in one visit.</w:t>
            </w:r>
          </w:p>
        </w:tc>
        <w:tc>
          <w:tcPr>
            <w:tcW w:w="5102" w:type="dxa"/>
          </w:tcPr>
          <w:p w14:paraId="2B8F83D8" w14:textId="77777777" w:rsidR="00CE4D98" w:rsidRDefault="00CE4D98" w:rsidP="00CE4D98">
            <w:pPr>
              <w:pStyle w:val="ListParagraph"/>
              <w:numPr>
                <w:ilvl w:val="0"/>
                <w:numId w:val="29"/>
              </w:numPr>
              <w:rPr>
                <w:sz w:val="22"/>
                <w:szCs w:val="20"/>
              </w:rPr>
            </w:pPr>
            <w:r w:rsidRPr="00234306">
              <w:rPr>
                <w:sz w:val="22"/>
                <w:szCs w:val="20"/>
              </w:rPr>
              <w:t xml:space="preserve">One count for IR </w:t>
            </w:r>
          </w:p>
          <w:p w14:paraId="6786ECD0" w14:textId="6D6D4694" w:rsidR="00F53451" w:rsidRPr="00234306" w:rsidRDefault="00CE4D98" w:rsidP="00CE4D98">
            <w:pPr>
              <w:pStyle w:val="ListParagraph"/>
              <w:numPr>
                <w:ilvl w:val="0"/>
                <w:numId w:val="29"/>
              </w:numPr>
              <w:rPr>
                <w:sz w:val="22"/>
                <w:szCs w:val="20"/>
              </w:rPr>
            </w:pPr>
            <w:r w:rsidRPr="00234306">
              <w:rPr>
                <w:sz w:val="22"/>
                <w:szCs w:val="20"/>
              </w:rPr>
              <w:t>And one ‘support interaction’ count in Section 1</w:t>
            </w:r>
          </w:p>
        </w:tc>
      </w:tr>
    </w:tbl>
    <w:p w14:paraId="20D5FA24" w14:textId="4396518A" w:rsidR="00BE6027" w:rsidRPr="00E40E0A" w:rsidRDefault="00BE6027" w:rsidP="00FA6A0F">
      <w:r w:rsidRPr="00E40E0A">
        <w:br w:type="page"/>
      </w:r>
    </w:p>
    <w:p w14:paraId="419A55C4" w14:textId="4BEA000F" w:rsidR="009908FD" w:rsidRPr="00E40E0A" w:rsidRDefault="009908FD" w:rsidP="00184571">
      <w:pPr>
        <w:pStyle w:val="Heading4"/>
      </w:pPr>
      <w:r w:rsidRPr="00E40E0A">
        <w:lastRenderedPageBreak/>
        <w:t>Template example</w:t>
      </w:r>
      <w:r w:rsidR="009E49DB" w:rsidRPr="00E40E0A">
        <w:t xml:space="preserve"> – Total </w:t>
      </w:r>
      <w:r w:rsidR="00F65432" w:rsidRPr="00E40E0A">
        <w:t>supports</w:t>
      </w:r>
      <w:r w:rsidR="00E54813" w:rsidRPr="00E40E0A">
        <w:t xml:space="preserve"> to access agencies for quarter</w:t>
      </w:r>
    </w:p>
    <w:p w14:paraId="58D9194B" w14:textId="77777777" w:rsidR="009908FD" w:rsidRPr="00E40E0A" w:rsidRDefault="009908FD" w:rsidP="009908FD">
      <w:r w:rsidRPr="00E40E0A">
        <w:t>In this example, Heartlands staff supported 121 connections to agencies across the reporting period.</w:t>
      </w:r>
    </w:p>
    <w:p w14:paraId="1BAC2AF7" w14:textId="60549956" w:rsidR="009908FD" w:rsidRPr="00E40E0A" w:rsidRDefault="00EF11EA" w:rsidP="009908FD">
      <w:r w:rsidRPr="00E40E0A">
        <w:rPr>
          <w:noProof/>
        </w:rPr>
        <w:drawing>
          <wp:inline distT="0" distB="0" distL="0" distR="0" wp14:anchorId="288B6078" wp14:editId="05DA4BB2">
            <wp:extent cx="6408420" cy="7332980"/>
            <wp:effectExtent l="0" t="0" r="0" b="1270"/>
            <wp:docPr id="73759076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7590761" name=""/>
                    <pic:cNvPicPr/>
                  </pic:nvPicPr>
                  <pic:blipFill>
                    <a:blip r:embed="rId27"/>
                    <a:stretch>
                      <a:fillRect/>
                    </a:stretch>
                  </pic:blipFill>
                  <pic:spPr>
                    <a:xfrm>
                      <a:off x="0" y="0"/>
                      <a:ext cx="6408420" cy="7332980"/>
                    </a:xfrm>
                    <a:prstGeom prst="rect">
                      <a:avLst/>
                    </a:prstGeom>
                  </pic:spPr>
                </pic:pic>
              </a:graphicData>
            </a:graphic>
          </wp:inline>
        </w:drawing>
      </w:r>
    </w:p>
    <w:p w14:paraId="08D933CA" w14:textId="77777777" w:rsidR="009908FD" w:rsidRPr="00E40E0A" w:rsidRDefault="009908FD" w:rsidP="00FA6A0F">
      <w:pPr>
        <w:rPr>
          <w:szCs w:val="24"/>
        </w:rPr>
      </w:pPr>
      <w:r w:rsidRPr="00E40E0A">
        <w:br w:type="page"/>
      </w:r>
    </w:p>
    <w:p w14:paraId="0FA494FE" w14:textId="3A4DF462" w:rsidR="009908FD" w:rsidRPr="00E40E0A" w:rsidRDefault="009908FD" w:rsidP="009908FD">
      <w:pPr>
        <w:pStyle w:val="Heading3"/>
      </w:pPr>
      <w:bookmarkStart w:id="14" w:name="_Toc233098778"/>
      <w:r w:rsidRPr="00E40E0A">
        <w:lastRenderedPageBreak/>
        <w:t>2b) Meetings and workshops with government agencies</w:t>
      </w:r>
      <w:bookmarkEnd w:id="14"/>
    </w:p>
    <w:p w14:paraId="37F48820" w14:textId="24865921" w:rsidR="009908FD" w:rsidRPr="00353A45" w:rsidRDefault="009908FD" w:rsidP="00353A45">
      <w:pPr>
        <w:pStyle w:val="Heading4"/>
        <w:spacing w:after="0"/>
      </w:pPr>
      <w:r w:rsidRPr="00353A45">
        <w:t>Data collected in this section</w:t>
      </w:r>
    </w:p>
    <w:p w14:paraId="3B1701C7" w14:textId="5F2DF872" w:rsidR="009908FD" w:rsidRDefault="009908FD" w:rsidP="009908FD">
      <w:r w:rsidRPr="00E40E0A">
        <w:t xml:space="preserve">This section collects data about the number of times clients meet </w:t>
      </w:r>
      <w:r w:rsidR="001E0C3C" w:rsidRPr="00E40E0A">
        <w:t xml:space="preserve">directly </w:t>
      </w:r>
      <w:r w:rsidRPr="00E40E0A">
        <w:t xml:space="preserve">with government agencies or attend </w:t>
      </w:r>
      <w:r w:rsidR="00CB79DD" w:rsidRPr="00E40E0A">
        <w:t xml:space="preserve">an </w:t>
      </w:r>
      <w:r w:rsidRPr="00E40E0A">
        <w:t>agency-run workshop</w:t>
      </w:r>
      <w:r w:rsidR="005826CB">
        <w:t xml:space="preserve"> or training session</w:t>
      </w:r>
      <w:r w:rsidRPr="00E40E0A">
        <w:t xml:space="preserve"> </w:t>
      </w:r>
      <w:r w:rsidR="00CB79DD" w:rsidRPr="00E40E0A">
        <w:t>while in-person at Heartlands. This includes face-to-face meetings at appointments and drop-in clinics; scheduled calls and videoconferences; and attendance at workshops</w:t>
      </w:r>
      <w:r w:rsidR="003B6D8A" w:rsidRPr="00E40E0A">
        <w:t xml:space="preserve">, </w:t>
      </w:r>
      <w:r w:rsidR="00CB79DD" w:rsidRPr="00E40E0A">
        <w:t>seminar</w:t>
      </w:r>
      <w:r w:rsidR="003B6D8A" w:rsidRPr="00E40E0A">
        <w:t>s or training sessions.</w:t>
      </w:r>
    </w:p>
    <w:p w14:paraId="5456456B" w14:textId="77777777" w:rsidR="003B24E0" w:rsidRPr="00E40E0A" w:rsidRDefault="003B24E0" w:rsidP="003B24E0">
      <w:r w:rsidRPr="00E40E0A">
        <w:t xml:space="preserve">This information is counted across three categories. All three categories include the client being in-person (at a Heartlands office, outreach service or other offsite Heartlands event), but </w:t>
      </w:r>
      <w:r w:rsidRPr="00E40E0A">
        <w:rPr>
          <w:i/>
          <w:iCs/>
        </w:rPr>
        <w:t>how</w:t>
      </w:r>
      <w:r w:rsidRPr="00E40E0A">
        <w:t xml:space="preserve"> the agency connects with them varies across the categories:</w:t>
      </w:r>
    </w:p>
    <w:p w14:paraId="0CB1F5F6" w14:textId="77777777" w:rsidR="003B24E0" w:rsidRPr="00E40E0A" w:rsidRDefault="003B24E0" w:rsidP="003B24E0">
      <w:pPr>
        <w:pStyle w:val="ListParagraph"/>
      </w:pPr>
      <w:r w:rsidRPr="0021483D">
        <w:rPr>
          <w:u w:val="single"/>
        </w:rPr>
        <w:t>All in-person at Heartlands:</w:t>
      </w:r>
      <w:r w:rsidRPr="00E40E0A">
        <w:t xml:space="preserve"> The client and agency meet in-person at Heartlands (either at the office or at an outreach/offsite service)</w:t>
      </w:r>
    </w:p>
    <w:p w14:paraId="3465A3F4" w14:textId="77777777" w:rsidR="003B24E0" w:rsidRDefault="003B24E0" w:rsidP="003B24E0">
      <w:pPr>
        <w:pStyle w:val="ListParagraph"/>
      </w:pPr>
      <w:r w:rsidRPr="0021483D">
        <w:rPr>
          <w:u w:val="single"/>
        </w:rPr>
        <w:t>Agency remote:</w:t>
      </w:r>
      <w:r w:rsidRPr="00E40E0A">
        <w:t xml:space="preserve"> The client is in-person at Heartlands for a scheduled individual meeting, and the agency attends the meeting remotely (i.e. via Zoom or teleconference)</w:t>
      </w:r>
    </w:p>
    <w:p w14:paraId="55FC8A66" w14:textId="45ED1C5B" w:rsidR="003B24E0" w:rsidRPr="00E40E0A" w:rsidRDefault="003B24E0" w:rsidP="003B24E0">
      <w:pPr>
        <w:pStyle w:val="ListParagraph"/>
      </w:pPr>
      <w:r w:rsidRPr="003B24E0">
        <w:rPr>
          <w:u w:val="single"/>
        </w:rPr>
        <w:t>Agency-run workshop:</w:t>
      </w:r>
      <w:r w:rsidRPr="00E40E0A">
        <w:t xml:space="preserve"> The client is in-person at Heartlands to attend an agency-run workshop or training session. The agency may be running the workshop in-person or online (i.e. via Zoom).</w:t>
      </w:r>
    </w:p>
    <w:p w14:paraId="7CABF413" w14:textId="77777777" w:rsidR="009908FD" w:rsidRPr="00353A45" w:rsidRDefault="009908FD" w:rsidP="00353A45">
      <w:pPr>
        <w:pStyle w:val="Heading4"/>
        <w:spacing w:after="0"/>
      </w:pPr>
      <w:r w:rsidRPr="00353A45">
        <w:t>What you need to count and report on</w:t>
      </w:r>
    </w:p>
    <w:p w14:paraId="6BBF735D" w14:textId="2C8E77AC" w:rsidR="009908FD" w:rsidRPr="00E40E0A" w:rsidRDefault="009908FD" w:rsidP="009908FD">
      <w:r w:rsidRPr="00E40E0A">
        <w:t>Count the number of clients who:</w:t>
      </w:r>
    </w:p>
    <w:p w14:paraId="65575C65" w14:textId="77777777" w:rsidR="007A255C" w:rsidRPr="00E40E0A" w:rsidRDefault="009908FD" w:rsidP="00CC6999">
      <w:pPr>
        <w:pStyle w:val="Bullet1"/>
        <w:rPr>
          <w:lang w:val="en-NZ"/>
        </w:rPr>
      </w:pPr>
      <w:r w:rsidRPr="00E40E0A">
        <w:rPr>
          <w:lang w:val="en-NZ"/>
        </w:rPr>
        <w:t xml:space="preserve">Meet with a government agency </w:t>
      </w:r>
      <w:r w:rsidR="00BB7720" w:rsidRPr="00E40E0A">
        <w:rPr>
          <w:lang w:val="en-NZ"/>
        </w:rPr>
        <w:t>directly through Heartlands for a scheduled appointment</w:t>
      </w:r>
      <w:r w:rsidR="007A255C" w:rsidRPr="00E40E0A">
        <w:rPr>
          <w:lang w:val="en-NZ"/>
        </w:rPr>
        <w:t xml:space="preserve">. This </w:t>
      </w:r>
      <w:r w:rsidR="00BB7720" w:rsidRPr="00E40E0A">
        <w:rPr>
          <w:lang w:val="en-NZ"/>
        </w:rPr>
        <w:t>includes</w:t>
      </w:r>
      <w:r w:rsidR="007A255C" w:rsidRPr="00E40E0A">
        <w:rPr>
          <w:lang w:val="en-NZ"/>
        </w:rPr>
        <w:t>:</w:t>
      </w:r>
    </w:p>
    <w:p w14:paraId="7D083CB7" w14:textId="741D5CF2" w:rsidR="007A255C" w:rsidRPr="00E40E0A" w:rsidRDefault="00BB7720" w:rsidP="00CC6999">
      <w:pPr>
        <w:pStyle w:val="Bullet2"/>
      </w:pPr>
      <w:r w:rsidRPr="00E40E0A">
        <w:t xml:space="preserve">face-to-face </w:t>
      </w:r>
      <w:r w:rsidR="00343E30" w:rsidRPr="00E40E0A">
        <w:t>meetings</w:t>
      </w:r>
      <w:r w:rsidR="007A255C" w:rsidRPr="00E40E0A">
        <w:t xml:space="preserve"> and</w:t>
      </w:r>
      <w:r w:rsidR="00CC3561" w:rsidRPr="00E40E0A">
        <w:t xml:space="preserve"> drop-in clinics</w:t>
      </w:r>
      <w:r w:rsidR="00AE28FF">
        <w:t xml:space="preserve"> (</w:t>
      </w:r>
      <w:r w:rsidR="00AE28FF" w:rsidRPr="00AE28FF">
        <w:t>All in-person at Heartlands</w:t>
      </w:r>
      <w:r w:rsidR="00AE28FF">
        <w:t>)</w:t>
      </w:r>
      <w:r w:rsidR="007A255C" w:rsidRPr="00E40E0A">
        <w:t>; and</w:t>
      </w:r>
    </w:p>
    <w:p w14:paraId="2AB9975F" w14:textId="164CC888" w:rsidR="009908FD" w:rsidRPr="00E40E0A" w:rsidRDefault="00343E30" w:rsidP="00CC6999">
      <w:pPr>
        <w:pStyle w:val="Bullet2"/>
      </w:pPr>
      <w:r w:rsidRPr="00E40E0A">
        <w:t>videoconferencing</w:t>
      </w:r>
      <w:r w:rsidR="007A255C" w:rsidRPr="00E40E0A">
        <w:t xml:space="preserve"> and</w:t>
      </w:r>
      <w:r w:rsidRPr="00E40E0A">
        <w:t xml:space="preserve"> scheduled phone appointment</w:t>
      </w:r>
      <w:r w:rsidR="007A255C" w:rsidRPr="00E40E0A">
        <w:t>s</w:t>
      </w:r>
      <w:r w:rsidR="00AE28FF">
        <w:t xml:space="preserve"> (</w:t>
      </w:r>
      <w:r w:rsidR="00AE28FF" w:rsidRPr="00AE28FF">
        <w:t>Agency remote</w:t>
      </w:r>
      <w:r w:rsidR="00AE28FF">
        <w:t>)</w:t>
      </w:r>
    </w:p>
    <w:p w14:paraId="2CF0D03C" w14:textId="64662BD9" w:rsidR="009908FD" w:rsidRPr="00E40E0A" w:rsidRDefault="009908FD" w:rsidP="00CC6999">
      <w:pPr>
        <w:pStyle w:val="Bullet1"/>
        <w:rPr>
          <w:lang w:val="en-NZ"/>
        </w:rPr>
      </w:pPr>
      <w:r w:rsidRPr="00E40E0A">
        <w:rPr>
          <w:lang w:val="en-NZ"/>
        </w:rPr>
        <w:t>Attend workshop(s)</w:t>
      </w:r>
      <w:r w:rsidR="003B6D8A" w:rsidRPr="00E40E0A">
        <w:rPr>
          <w:lang w:val="en-NZ"/>
        </w:rPr>
        <w:t>, seminars</w:t>
      </w:r>
      <w:r w:rsidR="00462C4C" w:rsidRPr="00E40E0A">
        <w:rPr>
          <w:lang w:val="en-NZ"/>
        </w:rPr>
        <w:t xml:space="preserve"> or training sessions</w:t>
      </w:r>
      <w:r w:rsidRPr="00E40E0A">
        <w:rPr>
          <w:lang w:val="en-NZ"/>
        </w:rPr>
        <w:t xml:space="preserve"> run by </w:t>
      </w:r>
      <w:r w:rsidR="00106014" w:rsidRPr="00E40E0A">
        <w:rPr>
          <w:lang w:val="en-NZ"/>
        </w:rPr>
        <w:t xml:space="preserve">an </w:t>
      </w:r>
      <w:r w:rsidRPr="00E40E0A">
        <w:rPr>
          <w:lang w:val="en-NZ"/>
        </w:rPr>
        <w:t>agency</w:t>
      </w:r>
      <w:r w:rsidR="00AE28FF">
        <w:rPr>
          <w:lang w:val="en-NZ"/>
        </w:rPr>
        <w:t xml:space="preserve"> (</w:t>
      </w:r>
      <w:r w:rsidR="00AE28FF" w:rsidRPr="00AE28FF">
        <w:rPr>
          <w:lang w:val="en-NZ"/>
        </w:rPr>
        <w:t>Agency-run workshop</w:t>
      </w:r>
      <w:r w:rsidR="00AE28FF">
        <w:rPr>
          <w:lang w:val="en-NZ"/>
        </w:rPr>
        <w:t>)</w:t>
      </w:r>
    </w:p>
    <w:p w14:paraId="4E4BB86B" w14:textId="7697BE76" w:rsidR="00BE6027" w:rsidRPr="00E40E0A" w:rsidRDefault="009908FD" w:rsidP="003B24E0">
      <w:r w:rsidRPr="00E40E0A">
        <w:t xml:space="preserve">Clients must be </w:t>
      </w:r>
      <w:r w:rsidR="00106014" w:rsidRPr="00E40E0A">
        <w:t>in-person</w:t>
      </w:r>
      <w:r w:rsidRPr="00E40E0A">
        <w:t xml:space="preserve"> at the Heartlands office or </w:t>
      </w:r>
      <w:r w:rsidR="00106014" w:rsidRPr="00E40E0A">
        <w:t>in-person</w:t>
      </w:r>
      <w:r w:rsidRPr="00E40E0A">
        <w:t xml:space="preserve"> at an outreach / offsite service</w:t>
      </w:r>
      <w:r w:rsidR="00AE28FF">
        <w:t xml:space="preserve"> for the meeting or workshop to be counted</w:t>
      </w:r>
      <w:r w:rsidRPr="00E40E0A">
        <w:t xml:space="preserve">. </w:t>
      </w:r>
    </w:p>
    <w:p w14:paraId="49EEC98C" w14:textId="2AAF146F" w:rsidR="009908FD" w:rsidRPr="00E40E0A" w:rsidRDefault="009908FD" w:rsidP="00353A45">
      <w:pPr>
        <w:pStyle w:val="Heading4"/>
        <w:spacing w:after="0"/>
        <w:rPr>
          <w:b w:val="0"/>
          <w:bCs/>
        </w:rPr>
      </w:pPr>
      <w:r w:rsidRPr="00353A45">
        <w:t>What not to count</w:t>
      </w:r>
    </w:p>
    <w:p w14:paraId="68B6D02E" w14:textId="6FC8D319" w:rsidR="009908FD" w:rsidRPr="00E40E0A" w:rsidRDefault="009908FD" w:rsidP="00CC6999">
      <w:pPr>
        <w:pStyle w:val="Bullet1"/>
        <w:rPr>
          <w:lang w:val="en-NZ"/>
        </w:rPr>
      </w:pPr>
      <w:r w:rsidRPr="00E40E0A">
        <w:rPr>
          <w:lang w:val="en-NZ"/>
        </w:rPr>
        <w:t>You do not need to collect data about meetings that do not happen at Heartlands. For example, if you organise for IR to call a client back when the client has left Heartlands, you do not need to record this information</w:t>
      </w:r>
      <w:r w:rsidR="0036790A" w:rsidRPr="00E40E0A">
        <w:rPr>
          <w:lang w:val="en-NZ"/>
        </w:rPr>
        <w:t xml:space="preserve"> in Section </w:t>
      </w:r>
      <w:r w:rsidR="005E684C" w:rsidRPr="00E40E0A">
        <w:rPr>
          <w:lang w:val="en-NZ"/>
        </w:rPr>
        <w:t>2b</w:t>
      </w:r>
      <w:r w:rsidR="00A34A61" w:rsidRPr="00E40E0A">
        <w:rPr>
          <w:lang w:val="en-NZ"/>
        </w:rPr>
        <w:t>.</w:t>
      </w:r>
      <w:r w:rsidR="005E684C" w:rsidRPr="00E40E0A">
        <w:rPr>
          <w:lang w:val="en-NZ"/>
        </w:rPr>
        <w:t xml:space="preserve"> </w:t>
      </w:r>
      <w:r w:rsidR="00A34A61" w:rsidRPr="00E40E0A">
        <w:rPr>
          <w:lang w:val="en-NZ"/>
        </w:rPr>
        <w:t>H</w:t>
      </w:r>
      <w:r w:rsidR="005E684C" w:rsidRPr="00E40E0A">
        <w:rPr>
          <w:lang w:val="en-NZ"/>
        </w:rPr>
        <w:t xml:space="preserve">owever, you </w:t>
      </w:r>
      <w:r w:rsidR="005E684C" w:rsidRPr="00E40E0A">
        <w:rPr>
          <w:lang w:val="en-NZ"/>
        </w:rPr>
        <w:lastRenderedPageBreak/>
        <w:t>would still record the relevant information in Section</w:t>
      </w:r>
      <w:r w:rsidR="00F20A47" w:rsidRPr="00E40E0A">
        <w:rPr>
          <w:lang w:val="en-NZ"/>
        </w:rPr>
        <w:t>s</w:t>
      </w:r>
      <w:r w:rsidR="005E684C" w:rsidRPr="00E40E0A">
        <w:rPr>
          <w:lang w:val="en-NZ"/>
        </w:rPr>
        <w:t xml:space="preserve"> 1 and 2a</w:t>
      </w:r>
      <w:r w:rsidR="00A34A61" w:rsidRPr="00E40E0A">
        <w:rPr>
          <w:lang w:val="en-NZ"/>
        </w:rPr>
        <w:t>,</w:t>
      </w:r>
      <w:r w:rsidR="005E684C" w:rsidRPr="00E40E0A">
        <w:rPr>
          <w:lang w:val="en-NZ"/>
        </w:rPr>
        <w:t xml:space="preserve"> capturing the support provided to set up the phone</w:t>
      </w:r>
      <w:r w:rsidR="00C46D4B" w:rsidRPr="00E40E0A">
        <w:rPr>
          <w:lang w:val="en-NZ"/>
        </w:rPr>
        <w:t xml:space="preserve"> </w:t>
      </w:r>
      <w:r w:rsidR="005E684C" w:rsidRPr="00E40E0A">
        <w:rPr>
          <w:lang w:val="en-NZ"/>
        </w:rPr>
        <w:t>call</w:t>
      </w:r>
      <w:r w:rsidRPr="00E40E0A">
        <w:rPr>
          <w:lang w:val="en-NZ"/>
        </w:rPr>
        <w:t xml:space="preserve">. </w:t>
      </w:r>
    </w:p>
    <w:p w14:paraId="485D6A20" w14:textId="39ECDBDC" w:rsidR="009908FD" w:rsidRPr="00E40E0A" w:rsidRDefault="009908FD" w:rsidP="00CC6999">
      <w:pPr>
        <w:pStyle w:val="Bullet1"/>
        <w:rPr>
          <w:lang w:val="en-NZ"/>
        </w:rPr>
      </w:pPr>
      <w:r w:rsidRPr="00E40E0A">
        <w:rPr>
          <w:lang w:val="en-NZ"/>
        </w:rPr>
        <w:t>Don’t count unscheduled</w:t>
      </w:r>
      <w:r w:rsidR="00361BF2" w:rsidRPr="00E40E0A">
        <w:rPr>
          <w:lang w:val="en-NZ"/>
        </w:rPr>
        <w:t>, informal</w:t>
      </w:r>
      <w:r w:rsidRPr="00E40E0A">
        <w:rPr>
          <w:lang w:val="en-NZ"/>
        </w:rPr>
        <w:t xml:space="preserve"> interactions between clients and agencies</w:t>
      </w:r>
      <w:r w:rsidR="001608EA" w:rsidRPr="00E40E0A">
        <w:rPr>
          <w:lang w:val="en-NZ"/>
        </w:rPr>
        <w:t>:</w:t>
      </w:r>
      <w:r w:rsidRPr="00E40E0A">
        <w:rPr>
          <w:lang w:val="en-NZ"/>
        </w:rPr>
        <w:t xml:space="preserve"> these are counted under Section 2a</w:t>
      </w:r>
      <w:r w:rsidR="00E43CC7" w:rsidRPr="00E40E0A">
        <w:rPr>
          <w:lang w:val="en-NZ"/>
        </w:rPr>
        <w:t>.</w:t>
      </w:r>
      <w:r w:rsidRPr="00E40E0A">
        <w:rPr>
          <w:lang w:val="en-NZ"/>
        </w:rPr>
        <w:t xml:space="preserve"> For example, if Heartlands staff helped a client make an unscheduled call to </w:t>
      </w:r>
      <w:r w:rsidR="00EF5F23" w:rsidRPr="00E40E0A">
        <w:rPr>
          <w:lang w:val="en-NZ"/>
        </w:rPr>
        <w:t>an 0800 number for an agency</w:t>
      </w:r>
      <w:r w:rsidRPr="00E40E0A">
        <w:rPr>
          <w:lang w:val="en-NZ"/>
        </w:rPr>
        <w:t>, or you call someone on their behalf during a support interaction.</w:t>
      </w:r>
    </w:p>
    <w:p w14:paraId="42BD194E" w14:textId="77777777" w:rsidR="009908FD" w:rsidRPr="00E40E0A" w:rsidRDefault="009908FD" w:rsidP="00353A45">
      <w:pPr>
        <w:pStyle w:val="Heading4"/>
        <w:spacing w:after="0"/>
        <w:rPr>
          <w:b w:val="0"/>
          <w:bCs/>
        </w:rPr>
      </w:pPr>
      <w:r w:rsidRPr="00353A45">
        <w:t>Specific rules and guidance</w:t>
      </w:r>
    </w:p>
    <w:p w14:paraId="6B808A58" w14:textId="3D5AA188" w:rsidR="009908FD" w:rsidRPr="00E40E0A" w:rsidRDefault="009908FD" w:rsidP="00CC6999">
      <w:pPr>
        <w:pStyle w:val="Bullet1"/>
        <w:rPr>
          <w:lang w:val="en-NZ"/>
        </w:rPr>
      </w:pPr>
      <w:r w:rsidRPr="00E40E0A">
        <w:rPr>
          <w:lang w:val="en-NZ"/>
        </w:rPr>
        <w:t xml:space="preserve">Double counting </w:t>
      </w:r>
      <w:r w:rsidR="00D54F18" w:rsidRPr="00E40E0A">
        <w:rPr>
          <w:lang w:val="en-NZ"/>
        </w:rPr>
        <w:t>can occur</w:t>
      </w:r>
      <w:r w:rsidRPr="00E40E0A">
        <w:rPr>
          <w:lang w:val="en-NZ"/>
        </w:rPr>
        <w:t xml:space="preserve"> across</w:t>
      </w:r>
      <w:r w:rsidR="006163CA" w:rsidRPr="00E40E0A">
        <w:rPr>
          <w:lang w:val="en-NZ"/>
        </w:rPr>
        <w:t xml:space="preserve"> </w:t>
      </w:r>
      <w:r w:rsidR="00CE6324" w:rsidRPr="00E40E0A">
        <w:rPr>
          <w:lang w:val="en-NZ"/>
        </w:rPr>
        <w:t>Sections</w:t>
      </w:r>
      <w:r w:rsidRPr="00E40E0A">
        <w:rPr>
          <w:lang w:val="en-NZ"/>
        </w:rPr>
        <w:t xml:space="preserve"> 2a and 2b. </w:t>
      </w:r>
    </w:p>
    <w:p w14:paraId="5704EAC4" w14:textId="56A8DDFA" w:rsidR="00A2765D" w:rsidRPr="00E40E0A" w:rsidRDefault="009908FD" w:rsidP="00184571">
      <w:pPr>
        <w:pStyle w:val="Bullet2"/>
      </w:pPr>
      <w:r w:rsidRPr="00E40E0A">
        <w:t>If Heartlands staff helped a client arrange a</w:t>
      </w:r>
      <w:r w:rsidR="001B0255" w:rsidRPr="00E40E0A">
        <w:t>n in-person</w:t>
      </w:r>
      <w:r w:rsidRPr="00E40E0A">
        <w:t xml:space="preserve"> meeting</w:t>
      </w:r>
      <w:r w:rsidR="004C4B55" w:rsidRPr="00E40E0A">
        <w:t xml:space="preserve"> with an agency</w:t>
      </w:r>
      <w:r w:rsidRPr="00E40E0A">
        <w:t xml:space="preserve">, then you </w:t>
      </w:r>
      <w:r w:rsidR="00A2765D" w:rsidRPr="00E40E0A">
        <w:t xml:space="preserve">would </w:t>
      </w:r>
      <w:r w:rsidRPr="00E40E0A">
        <w:t>count</w:t>
      </w:r>
      <w:r w:rsidR="00A2765D" w:rsidRPr="00E40E0A">
        <w:t>:</w:t>
      </w:r>
    </w:p>
    <w:p w14:paraId="0D4394EB" w14:textId="6A6B5F6F" w:rsidR="00A2765D" w:rsidRPr="00E40E0A" w:rsidRDefault="00A2765D" w:rsidP="00184571">
      <w:pPr>
        <w:pStyle w:val="Bullet3"/>
        <w:rPr>
          <w:lang w:val="en-NZ"/>
        </w:rPr>
      </w:pPr>
      <w:r w:rsidRPr="00E40E0A">
        <w:rPr>
          <w:lang w:val="en-NZ"/>
        </w:rPr>
        <w:t>the support for the arrangement of the meeting by Heartlands staff in</w:t>
      </w:r>
      <w:r w:rsidR="009908FD" w:rsidRPr="00E40E0A">
        <w:rPr>
          <w:lang w:val="en-NZ"/>
        </w:rPr>
        <w:t xml:space="preserve"> </w:t>
      </w:r>
      <w:r w:rsidR="006505D5" w:rsidRPr="00E40E0A">
        <w:rPr>
          <w:lang w:val="en-NZ"/>
        </w:rPr>
        <w:t xml:space="preserve">Section </w:t>
      </w:r>
      <w:r w:rsidR="009908FD" w:rsidRPr="00E40E0A">
        <w:rPr>
          <w:lang w:val="en-NZ"/>
        </w:rPr>
        <w:t>2a</w:t>
      </w:r>
    </w:p>
    <w:p w14:paraId="748EF21D" w14:textId="6556DCF1" w:rsidR="00DD4235" w:rsidRPr="00E40E0A" w:rsidRDefault="00AF591E" w:rsidP="00184571">
      <w:pPr>
        <w:pStyle w:val="Bullet3"/>
        <w:rPr>
          <w:lang w:val="en-NZ"/>
        </w:rPr>
      </w:pPr>
      <w:r w:rsidRPr="00E40E0A">
        <w:rPr>
          <w:lang w:val="en-NZ"/>
        </w:rPr>
        <w:t>the client attendance at the meeting with the agency in</w:t>
      </w:r>
      <w:r w:rsidR="009908FD" w:rsidRPr="00E40E0A">
        <w:rPr>
          <w:lang w:val="en-NZ"/>
        </w:rPr>
        <w:t xml:space="preserve"> </w:t>
      </w:r>
      <w:r w:rsidR="006505D5" w:rsidRPr="00E40E0A">
        <w:rPr>
          <w:lang w:val="en-NZ"/>
        </w:rPr>
        <w:t xml:space="preserve">Section </w:t>
      </w:r>
      <w:r w:rsidR="009908FD" w:rsidRPr="00E40E0A">
        <w:rPr>
          <w:lang w:val="en-NZ"/>
        </w:rPr>
        <w:t>2b</w:t>
      </w:r>
    </w:p>
    <w:p w14:paraId="0D928B19" w14:textId="7128706D" w:rsidR="00DD4235" w:rsidRPr="00E40E0A" w:rsidRDefault="00DD4235" w:rsidP="00996BDA">
      <w:pPr>
        <w:pStyle w:val="Bullet3"/>
        <w:rPr>
          <w:lang w:val="en-NZ"/>
        </w:rPr>
      </w:pPr>
      <w:r w:rsidRPr="00E40E0A">
        <w:rPr>
          <w:lang w:val="en-NZ"/>
        </w:rPr>
        <w:t>the number of support interactions in Section 1.</w:t>
      </w:r>
    </w:p>
    <w:p w14:paraId="1671C29B" w14:textId="3592DE14" w:rsidR="009908FD" w:rsidRPr="00E40E0A" w:rsidRDefault="009908FD" w:rsidP="00CC6999">
      <w:pPr>
        <w:pStyle w:val="Bullet2"/>
      </w:pPr>
      <w:r w:rsidRPr="00E40E0A">
        <w:t>For example: if a client came into Heartlands and requested a meeting with Te Puni Kōkiri, and then they came back to Heartlands for a scheduled meeting with Te Puni Kōkiri that afternoon – this would be counted in both sections</w:t>
      </w:r>
      <w:r w:rsidR="0086703C" w:rsidRPr="00E40E0A">
        <w:t xml:space="preserve"> 2a and 2b</w:t>
      </w:r>
      <w:r w:rsidR="001D331E" w:rsidRPr="00E40E0A">
        <w:t>, alongside one count in Section 1</w:t>
      </w:r>
      <w:r w:rsidR="006505D5" w:rsidRPr="00E40E0A">
        <w:t>.</w:t>
      </w:r>
    </w:p>
    <w:p w14:paraId="2920E49D" w14:textId="7DB3C831" w:rsidR="003A5526" w:rsidRPr="00E40E0A" w:rsidRDefault="003C740C" w:rsidP="00CC6999">
      <w:pPr>
        <w:pStyle w:val="Bullet1"/>
        <w:rPr>
          <w:lang w:val="en-NZ"/>
        </w:rPr>
      </w:pPr>
      <w:r w:rsidRPr="00E40E0A">
        <w:rPr>
          <w:lang w:val="en-NZ"/>
        </w:rPr>
        <w:t>A client receiving individualised one-on-one</w:t>
      </w:r>
      <w:r w:rsidR="0064083B" w:rsidRPr="00E40E0A">
        <w:rPr>
          <w:lang w:val="en-NZ"/>
        </w:rPr>
        <w:t xml:space="preserve"> and face-to-face</w:t>
      </w:r>
      <w:r w:rsidRPr="00E40E0A">
        <w:rPr>
          <w:lang w:val="en-NZ"/>
        </w:rPr>
        <w:t xml:space="preserve"> support </w:t>
      </w:r>
      <w:r w:rsidR="00A10800" w:rsidRPr="00E40E0A">
        <w:rPr>
          <w:lang w:val="en-NZ"/>
        </w:rPr>
        <w:t xml:space="preserve">at an agency-run drop-in clinic would count towards </w:t>
      </w:r>
      <w:r w:rsidR="00952263" w:rsidRPr="00E40E0A">
        <w:rPr>
          <w:lang w:val="en-NZ"/>
        </w:rPr>
        <w:t>‘</w:t>
      </w:r>
      <w:r w:rsidR="00E43CC7" w:rsidRPr="00E40E0A">
        <w:rPr>
          <w:lang w:val="en-NZ"/>
        </w:rPr>
        <w:t>A</w:t>
      </w:r>
      <w:r w:rsidR="00952263" w:rsidRPr="00E40E0A">
        <w:rPr>
          <w:lang w:val="en-NZ"/>
        </w:rPr>
        <w:t xml:space="preserve">ll in person at Heartlands’ in 2b. A client </w:t>
      </w:r>
      <w:r w:rsidR="00DA2889" w:rsidRPr="00E40E0A">
        <w:rPr>
          <w:lang w:val="en-NZ"/>
        </w:rPr>
        <w:t>attending a group-based workshop or information session</w:t>
      </w:r>
      <w:r w:rsidR="003B7563" w:rsidRPr="00E40E0A">
        <w:rPr>
          <w:lang w:val="en-NZ"/>
        </w:rPr>
        <w:t xml:space="preserve"> would count towards ‘</w:t>
      </w:r>
      <w:r w:rsidR="00E43CC7" w:rsidRPr="00E40E0A">
        <w:rPr>
          <w:lang w:val="en-NZ"/>
        </w:rPr>
        <w:t>A</w:t>
      </w:r>
      <w:r w:rsidR="003B7563" w:rsidRPr="00E40E0A">
        <w:rPr>
          <w:lang w:val="en-NZ"/>
        </w:rPr>
        <w:t>gency-run workshop’.</w:t>
      </w:r>
    </w:p>
    <w:p w14:paraId="2543671D" w14:textId="77777777" w:rsidR="009908FD" w:rsidRPr="00353A45" w:rsidRDefault="009908FD" w:rsidP="00353A45">
      <w:pPr>
        <w:pStyle w:val="Heading4"/>
        <w:spacing w:after="0"/>
      </w:pPr>
      <w:r w:rsidRPr="00353A45">
        <w:t>Examples</w:t>
      </w:r>
    </w:p>
    <w:tbl>
      <w:tblPr>
        <w:tblStyle w:val="TableGrid"/>
        <w:tblW w:w="10087" w:type="dxa"/>
        <w:tblInd w:w="-5" w:type="dxa"/>
        <w:tblCellMar>
          <w:left w:w="57" w:type="dxa"/>
        </w:tblCellMar>
        <w:tblLook w:val="04A0" w:firstRow="1" w:lastRow="0" w:firstColumn="1" w:lastColumn="0" w:noHBand="0" w:noVBand="1"/>
      </w:tblPr>
      <w:tblGrid>
        <w:gridCol w:w="5040"/>
        <w:gridCol w:w="5047"/>
      </w:tblGrid>
      <w:tr w:rsidR="00CE4D98" w:rsidRPr="00E40E0A" w14:paraId="10CB77E9" w14:textId="77777777" w:rsidTr="00442B09">
        <w:trPr>
          <w:trHeight w:val="567"/>
        </w:trPr>
        <w:tc>
          <w:tcPr>
            <w:tcW w:w="5040" w:type="dxa"/>
            <w:tcBorders>
              <w:top w:val="single" w:sz="4" w:space="0" w:color="000000" w:themeColor="text1"/>
              <w:left w:val="single" w:sz="4" w:space="0" w:color="000000" w:themeColor="text1"/>
              <w:bottom w:val="single" w:sz="18" w:space="0" w:color="8064A2" w:themeColor="accent4"/>
              <w:right w:val="single" w:sz="4" w:space="0" w:color="000000" w:themeColor="text1"/>
            </w:tcBorders>
            <w:shd w:val="clear" w:color="auto" w:fill="E5DFEC" w:themeFill="accent4" w:themeFillTint="33"/>
          </w:tcPr>
          <w:p w14:paraId="1EBDC3F6" w14:textId="77777777" w:rsidR="00CE4D98" w:rsidRPr="005A3BE5" w:rsidRDefault="00CE4D98" w:rsidP="005A3BE5">
            <w:pPr>
              <w:rPr>
                <w:b/>
                <w:bCs/>
              </w:rPr>
            </w:pPr>
            <w:r w:rsidRPr="005A3BE5">
              <w:rPr>
                <w:b/>
                <w:bCs/>
              </w:rPr>
              <w:t>Example</w:t>
            </w:r>
          </w:p>
        </w:tc>
        <w:tc>
          <w:tcPr>
            <w:tcW w:w="5047" w:type="dxa"/>
            <w:tcBorders>
              <w:top w:val="single" w:sz="4" w:space="0" w:color="000000" w:themeColor="text1"/>
              <w:left w:val="single" w:sz="4" w:space="0" w:color="000000" w:themeColor="text1"/>
              <w:bottom w:val="single" w:sz="18" w:space="0" w:color="8064A2" w:themeColor="accent4"/>
              <w:right w:val="single" w:sz="4" w:space="0" w:color="000000" w:themeColor="text1"/>
            </w:tcBorders>
            <w:shd w:val="clear" w:color="auto" w:fill="E5DFEC" w:themeFill="accent4" w:themeFillTint="33"/>
          </w:tcPr>
          <w:p w14:paraId="711369B7" w14:textId="7AE5EF9E" w:rsidR="00CE4D98" w:rsidRPr="005A3BE5" w:rsidRDefault="00CE4D98" w:rsidP="005A3BE5">
            <w:pPr>
              <w:rPr>
                <w:b/>
                <w:bCs/>
              </w:rPr>
            </w:pPr>
            <w:r w:rsidRPr="005A3BE5">
              <w:rPr>
                <w:b/>
                <w:bCs/>
              </w:rPr>
              <w:t xml:space="preserve">Recorded </w:t>
            </w:r>
            <w:r w:rsidR="008747FD" w:rsidRPr="005A3BE5">
              <w:rPr>
                <w:b/>
                <w:bCs/>
              </w:rPr>
              <w:t>in 2b as…</w:t>
            </w:r>
          </w:p>
        </w:tc>
      </w:tr>
      <w:tr w:rsidR="00CE4D98" w:rsidRPr="00E40E0A" w14:paraId="19F74793" w14:textId="77777777" w:rsidTr="00442B09">
        <w:trPr>
          <w:trHeight w:val="1417"/>
        </w:trPr>
        <w:tc>
          <w:tcPr>
            <w:tcW w:w="5040" w:type="dxa"/>
            <w:tcBorders>
              <w:top w:val="single" w:sz="18" w:space="0" w:color="8064A2" w:themeColor="accent4"/>
            </w:tcBorders>
          </w:tcPr>
          <w:p w14:paraId="68C3E4CF" w14:textId="6CE985C4" w:rsidR="00CE4D98" w:rsidRPr="00BF0B41" w:rsidRDefault="00CE4D98" w:rsidP="000F72D7">
            <w:pPr>
              <w:rPr>
                <w:sz w:val="22"/>
                <w:szCs w:val="20"/>
              </w:rPr>
            </w:pPr>
            <w:r w:rsidRPr="00BF0B41">
              <w:rPr>
                <w:sz w:val="22"/>
                <w:szCs w:val="20"/>
              </w:rPr>
              <w:t>MSD Work and Income run an in-person seminar at the Heartlands office that five people attend, following which they have three individual client meetings with clients who did not attend the seminar</w:t>
            </w:r>
          </w:p>
        </w:tc>
        <w:tc>
          <w:tcPr>
            <w:tcW w:w="5047" w:type="dxa"/>
            <w:tcBorders>
              <w:top w:val="single" w:sz="18" w:space="0" w:color="8064A2" w:themeColor="accent4"/>
            </w:tcBorders>
          </w:tcPr>
          <w:p w14:paraId="0F39517C" w14:textId="77777777" w:rsidR="00CE4D98" w:rsidRPr="00BF0B41" w:rsidRDefault="00CE4D98" w:rsidP="00CE4D98">
            <w:pPr>
              <w:pStyle w:val="ListParagraph"/>
              <w:numPr>
                <w:ilvl w:val="0"/>
                <w:numId w:val="24"/>
              </w:numPr>
              <w:rPr>
                <w:sz w:val="22"/>
                <w:szCs w:val="20"/>
              </w:rPr>
            </w:pPr>
            <w:r w:rsidRPr="00BF0B41">
              <w:rPr>
                <w:sz w:val="22"/>
                <w:szCs w:val="20"/>
              </w:rPr>
              <w:t xml:space="preserve">Five counts in Section 2b (MSD W&amp;I, ‘Agency-run workshop’) </w:t>
            </w:r>
          </w:p>
          <w:p w14:paraId="112B07DE" w14:textId="77777777" w:rsidR="00343D2D" w:rsidRDefault="00CE4D98" w:rsidP="00343D2D">
            <w:pPr>
              <w:pStyle w:val="ListParagraph"/>
              <w:numPr>
                <w:ilvl w:val="0"/>
                <w:numId w:val="24"/>
              </w:numPr>
              <w:rPr>
                <w:sz w:val="22"/>
                <w:szCs w:val="20"/>
              </w:rPr>
            </w:pPr>
            <w:r w:rsidRPr="00BF0B41">
              <w:rPr>
                <w:sz w:val="22"/>
                <w:szCs w:val="20"/>
              </w:rPr>
              <w:t>Three counts in Section 2b (MSD W&amp;I, ‘All in-person at Heartlands’)</w:t>
            </w:r>
          </w:p>
          <w:p w14:paraId="4EAE90D6" w14:textId="7EF5AC97" w:rsidR="00343D2D" w:rsidRPr="00343D2D" w:rsidRDefault="00343D2D" w:rsidP="00343D2D">
            <w:pPr>
              <w:pStyle w:val="ListParagraph"/>
              <w:numPr>
                <w:ilvl w:val="0"/>
                <w:numId w:val="24"/>
              </w:numPr>
              <w:rPr>
                <w:sz w:val="22"/>
                <w:szCs w:val="20"/>
              </w:rPr>
            </w:pPr>
            <w:r>
              <w:rPr>
                <w:sz w:val="22"/>
                <w:szCs w:val="20"/>
              </w:rPr>
              <w:t xml:space="preserve">And </w:t>
            </w:r>
            <w:r w:rsidR="00200DBD">
              <w:rPr>
                <w:sz w:val="22"/>
                <w:szCs w:val="20"/>
              </w:rPr>
              <w:t>eight</w:t>
            </w:r>
            <w:r w:rsidR="008E667C">
              <w:rPr>
                <w:sz w:val="22"/>
                <w:szCs w:val="20"/>
              </w:rPr>
              <w:t xml:space="preserve"> support interactions in Section 1</w:t>
            </w:r>
          </w:p>
        </w:tc>
      </w:tr>
      <w:tr w:rsidR="00CE4D98" w:rsidRPr="00E40E0A" w14:paraId="32C20283" w14:textId="77777777" w:rsidTr="00442B09">
        <w:trPr>
          <w:trHeight w:val="1361"/>
        </w:trPr>
        <w:tc>
          <w:tcPr>
            <w:tcW w:w="5040" w:type="dxa"/>
          </w:tcPr>
          <w:p w14:paraId="3E81801C" w14:textId="0BB640FF" w:rsidR="00CE4D98" w:rsidRPr="00BF0B41" w:rsidRDefault="00CE4D98" w:rsidP="000F72D7">
            <w:pPr>
              <w:rPr>
                <w:sz w:val="22"/>
                <w:szCs w:val="20"/>
              </w:rPr>
            </w:pPr>
            <w:r w:rsidRPr="00BF0B41">
              <w:rPr>
                <w:sz w:val="22"/>
                <w:szCs w:val="20"/>
              </w:rPr>
              <w:t xml:space="preserve">Whetu is helped by a coordinator on Monday to schedule a video meeting with IR on Tuesday morning. Whetu also attends a pre-organised MSD Youth Service workshop at Heartlands on </w:t>
            </w:r>
            <w:r w:rsidRPr="00BF0B41">
              <w:rPr>
                <w:sz w:val="22"/>
                <w:szCs w:val="20"/>
              </w:rPr>
              <w:lastRenderedPageBreak/>
              <w:t>Thursday afternoon which he organised directly with MSD.</w:t>
            </w:r>
          </w:p>
        </w:tc>
        <w:tc>
          <w:tcPr>
            <w:tcW w:w="5047" w:type="dxa"/>
          </w:tcPr>
          <w:p w14:paraId="023A86FC" w14:textId="77777777" w:rsidR="007A110A" w:rsidRDefault="00343D2D" w:rsidP="007A110A">
            <w:pPr>
              <w:pStyle w:val="ListParagraph"/>
              <w:numPr>
                <w:ilvl w:val="0"/>
                <w:numId w:val="30"/>
              </w:numPr>
              <w:rPr>
                <w:sz w:val="22"/>
                <w:szCs w:val="20"/>
              </w:rPr>
            </w:pPr>
            <w:r>
              <w:rPr>
                <w:sz w:val="22"/>
                <w:szCs w:val="20"/>
              </w:rPr>
              <w:lastRenderedPageBreak/>
              <w:t>Monday:</w:t>
            </w:r>
          </w:p>
          <w:p w14:paraId="381E713E" w14:textId="3E6810C3" w:rsidR="00343D2D" w:rsidRPr="007A110A" w:rsidRDefault="00CE4D98" w:rsidP="007A110A">
            <w:pPr>
              <w:pStyle w:val="ListParagraph"/>
              <w:numPr>
                <w:ilvl w:val="1"/>
                <w:numId w:val="30"/>
              </w:numPr>
              <w:rPr>
                <w:sz w:val="22"/>
              </w:rPr>
            </w:pPr>
            <w:r w:rsidRPr="007A110A">
              <w:rPr>
                <w:sz w:val="22"/>
              </w:rPr>
              <w:t xml:space="preserve">One count in Section 2a </w:t>
            </w:r>
            <w:r w:rsidR="007A110A" w:rsidRPr="007A110A">
              <w:rPr>
                <w:sz w:val="22"/>
              </w:rPr>
              <w:t>Inland Revenue</w:t>
            </w:r>
          </w:p>
          <w:p w14:paraId="7283B6C8" w14:textId="6FB9F07C" w:rsidR="00CE4D98" w:rsidRPr="00BF0B41" w:rsidRDefault="00343D2D" w:rsidP="007A110A">
            <w:pPr>
              <w:pStyle w:val="ListParagraph"/>
              <w:numPr>
                <w:ilvl w:val="1"/>
                <w:numId w:val="30"/>
              </w:numPr>
              <w:rPr>
                <w:sz w:val="22"/>
              </w:rPr>
            </w:pPr>
            <w:r w:rsidRPr="4E3781A5">
              <w:rPr>
                <w:sz w:val="22"/>
              </w:rPr>
              <w:t>O</w:t>
            </w:r>
            <w:r w:rsidR="00CE4D98" w:rsidRPr="4E3781A5">
              <w:rPr>
                <w:sz w:val="22"/>
              </w:rPr>
              <w:t>ne support interaction in Section 1</w:t>
            </w:r>
          </w:p>
          <w:p w14:paraId="1FBBFEB6" w14:textId="77777777" w:rsidR="00343D2D" w:rsidRDefault="00343D2D" w:rsidP="00CE4D98">
            <w:pPr>
              <w:pStyle w:val="ListParagraph"/>
              <w:numPr>
                <w:ilvl w:val="0"/>
                <w:numId w:val="30"/>
              </w:numPr>
              <w:rPr>
                <w:sz w:val="22"/>
                <w:szCs w:val="20"/>
              </w:rPr>
            </w:pPr>
            <w:r>
              <w:rPr>
                <w:sz w:val="22"/>
                <w:szCs w:val="20"/>
              </w:rPr>
              <w:t>Tuesday:</w:t>
            </w:r>
          </w:p>
          <w:p w14:paraId="22DB8C8F" w14:textId="12DD5256" w:rsidR="00343D2D" w:rsidRDefault="00CE4D98" w:rsidP="007A110A">
            <w:pPr>
              <w:pStyle w:val="ListParagraph"/>
              <w:numPr>
                <w:ilvl w:val="1"/>
                <w:numId w:val="30"/>
              </w:numPr>
              <w:rPr>
                <w:sz w:val="22"/>
              </w:rPr>
            </w:pPr>
            <w:r w:rsidRPr="147062E6">
              <w:rPr>
                <w:sz w:val="22"/>
              </w:rPr>
              <w:lastRenderedPageBreak/>
              <w:t xml:space="preserve">One count Section 2b (IR, ‘Agency remote’) </w:t>
            </w:r>
          </w:p>
          <w:p w14:paraId="171FC804" w14:textId="4DDA3E53" w:rsidR="00CE4D98" w:rsidRPr="00BF0B41" w:rsidRDefault="00343D2D" w:rsidP="007A110A">
            <w:pPr>
              <w:pStyle w:val="ListParagraph"/>
              <w:numPr>
                <w:ilvl w:val="1"/>
                <w:numId w:val="30"/>
              </w:numPr>
              <w:rPr>
                <w:sz w:val="22"/>
              </w:rPr>
            </w:pPr>
            <w:r w:rsidRPr="147062E6">
              <w:rPr>
                <w:sz w:val="22"/>
              </w:rPr>
              <w:t>O</w:t>
            </w:r>
            <w:r w:rsidR="00CE4D98" w:rsidRPr="147062E6">
              <w:rPr>
                <w:sz w:val="22"/>
              </w:rPr>
              <w:t xml:space="preserve">ne support interaction in Section 1 </w:t>
            </w:r>
          </w:p>
          <w:p w14:paraId="3FA84496" w14:textId="77777777" w:rsidR="00343D2D" w:rsidRDefault="00343D2D" w:rsidP="00CE4D98">
            <w:pPr>
              <w:pStyle w:val="ListParagraph"/>
              <w:numPr>
                <w:ilvl w:val="0"/>
                <w:numId w:val="30"/>
              </w:numPr>
              <w:rPr>
                <w:sz w:val="22"/>
                <w:szCs w:val="20"/>
              </w:rPr>
            </w:pPr>
            <w:r>
              <w:rPr>
                <w:sz w:val="22"/>
                <w:szCs w:val="20"/>
              </w:rPr>
              <w:t>Thursday:</w:t>
            </w:r>
          </w:p>
          <w:p w14:paraId="416B2B4E" w14:textId="77777777" w:rsidR="00343D2D" w:rsidRDefault="00CE4D98" w:rsidP="007A110A">
            <w:pPr>
              <w:pStyle w:val="ListParagraph"/>
              <w:numPr>
                <w:ilvl w:val="1"/>
                <w:numId w:val="30"/>
              </w:numPr>
              <w:rPr>
                <w:sz w:val="22"/>
              </w:rPr>
            </w:pPr>
            <w:r w:rsidRPr="3525E5C2">
              <w:rPr>
                <w:sz w:val="22"/>
              </w:rPr>
              <w:t>One count in Section 2b (MSD Youth Service, ‘Agency-run workshop’)</w:t>
            </w:r>
          </w:p>
          <w:p w14:paraId="0B2F5AFB" w14:textId="68AE27FD" w:rsidR="00CE4D98" w:rsidRPr="00BF0B41" w:rsidRDefault="00343D2D" w:rsidP="007A110A">
            <w:pPr>
              <w:pStyle w:val="ListParagraph"/>
              <w:numPr>
                <w:ilvl w:val="1"/>
                <w:numId w:val="30"/>
              </w:numPr>
              <w:rPr>
                <w:sz w:val="22"/>
              </w:rPr>
            </w:pPr>
            <w:r w:rsidRPr="3525E5C2">
              <w:rPr>
                <w:sz w:val="22"/>
              </w:rPr>
              <w:t>O</w:t>
            </w:r>
            <w:r w:rsidR="00CE4D98" w:rsidRPr="3525E5C2">
              <w:rPr>
                <w:sz w:val="22"/>
              </w:rPr>
              <w:t xml:space="preserve">ne </w:t>
            </w:r>
            <w:r w:rsidRPr="3525E5C2">
              <w:rPr>
                <w:sz w:val="22"/>
              </w:rPr>
              <w:t>support interaction</w:t>
            </w:r>
            <w:r w:rsidR="00CE4D98" w:rsidRPr="3525E5C2">
              <w:rPr>
                <w:sz w:val="22"/>
              </w:rPr>
              <w:t xml:space="preserve"> in Section 1</w:t>
            </w:r>
          </w:p>
        </w:tc>
      </w:tr>
      <w:tr w:rsidR="00CE4D98" w:rsidRPr="00E40E0A" w14:paraId="1428CAEF" w14:textId="77777777" w:rsidTr="00442B09">
        <w:trPr>
          <w:trHeight w:val="1361"/>
        </w:trPr>
        <w:tc>
          <w:tcPr>
            <w:tcW w:w="5040" w:type="dxa"/>
          </w:tcPr>
          <w:p w14:paraId="57E71F53" w14:textId="533DC0FD" w:rsidR="00CE4D98" w:rsidRPr="00BF0B41" w:rsidRDefault="00CE4D98" w:rsidP="000F72D7">
            <w:pPr>
              <w:rPr>
                <w:sz w:val="22"/>
                <w:szCs w:val="20"/>
              </w:rPr>
            </w:pPr>
            <w:r w:rsidRPr="00BF0B41">
              <w:rPr>
                <w:sz w:val="22"/>
                <w:szCs w:val="20"/>
              </w:rPr>
              <w:lastRenderedPageBreak/>
              <w:t>Steve attends an appointment with his Probation Officer, at his local Heartlands site.</w:t>
            </w:r>
          </w:p>
        </w:tc>
        <w:tc>
          <w:tcPr>
            <w:tcW w:w="5047" w:type="dxa"/>
          </w:tcPr>
          <w:p w14:paraId="62A3C6F4" w14:textId="77777777" w:rsidR="00343D2D" w:rsidRDefault="00CE4D98" w:rsidP="000F72D7">
            <w:pPr>
              <w:pStyle w:val="ListParagraph"/>
              <w:numPr>
                <w:ilvl w:val="0"/>
                <w:numId w:val="28"/>
              </w:numPr>
              <w:rPr>
                <w:sz w:val="22"/>
                <w:szCs w:val="20"/>
              </w:rPr>
            </w:pPr>
            <w:r w:rsidRPr="00BF0B41">
              <w:rPr>
                <w:sz w:val="22"/>
                <w:szCs w:val="20"/>
              </w:rPr>
              <w:t xml:space="preserve">One count in 2b (Department of Corrections, ‘All in-person at Heartlands’), </w:t>
            </w:r>
          </w:p>
          <w:p w14:paraId="7CBDB07E" w14:textId="2D571DCC" w:rsidR="00CE4D98" w:rsidRPr="00BF0B41" w:rsidRDefault="00343D2D" w:rsidP="000F72D7">
            <w:pPr>
              <w:pStyle w:val="ListParagraph"/>
              <w:numPr>
                <w:ilvl w:val="0"/>
                <w:numId w:val="28"/>
              </w:numPr>
              <w:rPr>
                <w:sz w:val="22"/>
                <w:szCs w:val="20"/>
              </w:rPr>
            </w:pPr>
            <w:r>
              <w:rPr>
                <w:sz w:val="22"/>
                <w:szCs w:val="20"/>
              </w:rPr>
              <w:t xml:space="preserve">And </w:t>
            </w:r>
            <w:r w:rsidR="00CE4D98" w:rsidRPr="00BF0B41">
              <w:rPr>
                <w:sz w:val="22"/>
                <w:szCs w:val="20"/>
              </w:rPr>
              <w:t xml:space="preserve">one support interaction </w:t>
            </w:r>
            <w:r>
              <w:rPr>
                <w:sz w:val="22"/>
                <w:szCs w:val="20"/>
              </w:rPr>
              <w:t xml:space="preserve">in </w:t>
            </w:r>
            <w:r w:rsidR="00CE4D98" w:rsidRPr="00BF0B41">
              <w:rPr>
                <w:sz w:val="22"/>
                <w:szCs w:val="20"/>
              </w:rPr>
              <w:t>Section 1</w:t>
            </w:r>
          </w:p>
        </w:tc>
      </w:tr>
    </w:tbl>
    <w:p w14:paraId="2516567A" w14:textId="480464E8" w:rsidR="009908FD" w:rsidRPr="00E40E0A" w:rsidRDefault="009908FD" w:rsidP="008E667C">
      <w:pPr>
        <w:pStyle w:val="Heading4"/>
        <w:spacing w:after="0"/>
      </w:pPr>
      <w:r w:rsidRPr="00E40E0A">
        <w:t>Template example</w:t>
      </w:r>
      <w:r w:rsidR="00CE711F" w:rsidRPr="00E40E0A">
        <w:t xml:space="preserve"> – Total </w:t>
      </w:r>
      <w:r w:rsidR="0045320B" w:rsidRPr="00E40E0A">
        <w:t>m</w:t>
      </w:r>
      <w:r w:rsidR="00CE711F" w:rsidRPr="00E40E0A">
        <w:t>eetings and workshops with government agencies for the quarter</w:t>
      </w:r>
    </w:p>
    <w:p w14:paraId="419958B2" w14:textId="77777777" w:rsidR="008E667C" w:rsidRDefault="009908FD" w:rsidP="009908FD">
      <w:r w:rsidRPr="00E40E0A">
        <w:t>In th</w:t>
      </w:r>
      <w:r w:rsidR="002F3502" w:rsidRPr="00E40E0A">
        <w:t>e</w:t>
      </w:r>
      <w:r w:rsidRPr="00E40E0A">
        <w:t xml:space="preserve"> example</w:t>
      </w:r>
      <w:r w:rsidR="002F3502" w:rsidRPr="00E40E0A">
        <w:t xml:space="preserve"> below</w:t>
      </w:r>
      <w:r w:rsidRPr="00E40E0A">
        <w:t>, there were meetings and workshops across all categories during the quarter. IR, MBIE Immigration, MSD W</w:t>
      </w:r>
      <w:r w:rsidR="005F1C49" w:rsidRPr="00E40E0A">
        <w:t>&amp;I</w:t>
      </w:r>
      <w:r w:rsidRPr="00E40E0A">
        <w:t xml:space="preserve"> and OT all held in-person meetings at Heartlands (total: 17 meetings); MSD W&amp;</w:t>
      </w:r>
      <w:r w:rsidR="005F1C49" w:rsidRPr="00E40E0A">
        <w:t>I</w:t>
      </w:r>
      <w:r w:rsidRPr="00E40E0A">
        <w:t xml:space="preserve"> also met with clients via Zoom (total: 3 meetings); and DIA ran a workshop (total: 12 workshop attendees).</w:t>
      </w:r>
    </w:p>
    <w:p w14:paraId="351CF3C7" w14:textId="0FBE605B" w:rsidR="008E667C" w:rsidRPr="00E40E0A" w:rsidRDefault="005E0536" w:rsidP="009908FD">
      <w:r w:rsidRPr="00E40E0A">
        <w:rPr>
          <w:noProof/>
        </w:rPr>
        <w:drawing>
          <wp:inline distT="0" distB="0" distL="0" distR="0" wp14:anchorId="5B84A641" wp14:editId="356216F6">
            <wp:extent cx="6408420" cy="4561205"/>
            <wp:effectExtent l="0" t="0" r="0" b="0"/>
            <wp:docPr id="118019208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0192084" name=""/>
                    <pic:cNvPicPr/>
                  </pic:nvPicPr>
                  <pic:blipFill>
                    <a:blip r:embed="rId28"/>
                    <a:stretch>
                      <a:fillRect/>
                    </a:stretch>
                  </pic:blipFill>
                  <pic:spPr>
                    <a:xfrm>
                      <a:off x="0" y="0"/>
                      <a:ext cx="6408420" cy="4561205"/>
                    </a:xfrm>
                    <a:prstGeom prst="rect">
                      <a:avLst/>
                    </a:prstGeom>
                  </pic:spPr>
                </pic:pic>
              </a:graphicData>
            </a:graphic>
          </wp:inline>
        </w:drawing>
      </w:r>
    </w:p>
    <w:p w14:paraId="2771A397" w14:textId="6F9FFD62" w:rsidR="009908FD" w:rsidRPr="00E40E0A" w:rsidRDefault="009908FD" w:rsidP="009908FD">
      <w:pPr>
        <w:pStyle w:val="Heading2"/>
        <w:rPr>
          <w:color w:val="80B293" w:themeColor="accent3" w:themeTint="99"/>
        </w:rPr>
      </w:pPr>
      <w:bookmarkStart w:id="15" w:name="_Toc233098779"/>
      <w:r w:rsidRPr="00E40E0A">
        <w:rPr>
          <w:color w:val="80B293" w:themeColor="accent3" w:themeTint="99"/>
        </w:rPr>
        <w:lastRenderedPageBreak/>
        <w:t>Section 3: Connecting clients to NGOs and community services</w:t>
      </w:r>
      <w:bookmarkEnd w:id="15"/>
    </w:p>
    <w:p w14:paraId="4D9D8DA7" w14:textId="77777777" w:rsidR="009908FD" w:rsidRPr="00E40E0A" w:rsidRDefault="009908FD" w:rsidP="3254F7E0">
      <w:pPr>
        <w:pStyle w:val="Normal-emphasis"/>
        <w:rPr>
          <w:b w:val="0"/>
          <w:bCs w:val="0"/>
        </w:rPr>
      </w:pPr>
      <w:r>
        <w:t>Data collected in this section</w:t>
      </w:r>
    </w:p>
    <w:p w14:paraId="3050298B" w14:textId="6DD7B251" w:rsidR="009908FD" w:rsidRPr="00E40E0A" w:rsidRDefault="009908FD" w:rsidP="009908FD">
      <w:r w:rsidRPr="00E40E0A">
        <w:t xml:space="preserve">This section collects data about the number of times Heartlands staff support clients to access NGOs and community services. This is similar to data collected in Section 2a. </w:t>
      </w:r>
      <w:r w:rsidR="00EB534D" w:rsidRPr="00E40E0A">
        <w:t>This includes:</w:t>
      </w:r>
    </w:p>
    <w:p w14:paraId="0E56863A" w14:textId="77777777" w:rsidR="009908FD" w:rsidRPr="00E40E0A" w:rsidRDefault="009908FD" w:rsidP="00CC6999">
      <w:pPr>
        <w:pStyle w:val="Bullet1"/>
        <w:rPr>
          <w:lang w:val="en-NZ"/>
        </w:rPr>
      </w:pPr>
      <w:r w:rsidRPr="00E40E0A">
        <w:rPr>
          <w:lang w:val="en-NZ"/>
        </w:rPr>
        <w:t>providing general information about the services or supports available through the NGO or community service</w:t>
      </w:r>
    </w:p>
    <w:p w14:paraId="2868128C" w14:textId="77777777" w:rsidR="009908FD" w:rsidRPr="00E40E0A" w:rsidRDefault="009908FD" w:rsidP="00CC6999">
      <w:pPr>
        <w:pStyle w:val="Bullet1"/>
        <w:rPr>
          <w:lang w:val="en-NZ"/>
        </w:rPr>
      </w:pPr>
      <w:r w:rsidRPr="00E40E0A">
        <w:rPr>
          <w:lang w:val="en-NZ"/>
        </w:rPr>
        <w:t>supporting them to use a website or complete an application</w:t>
      </w:r>
    </w:p>
    <w:p w14:paraId="3B9C5688" w14:textId="5B932812" w:rsidR="009908FD" w:rsidRPr="00E40E0A" w:rsidRDefault="009908FD" w:rsidP="00CC6999">
      <w:pPr>
        <w:pStyle w:val="Bullet1"/>
        <w:rPr>
          <w:lang w:val="en-NZ"/>
        </w:rPr>
      </w:pPr>
      <w:r w:rsidRPr="00E40E0A">
        <w:rPr>
          <w:lang w:val="en-NZ"/>
        </w:rPr>
        <w:t xml:space="preserve">making a referral to </w:t>
      </w:r>
      <w:r w:rsidR="009B616B" w:rsidRPr="00E40E0A">
        <w:rPr>
          <w:lang w:val="en-NZ"/>
        </w:rPr>
        <w:t>an NGO or community services</w:t>
      </w:r>
      <w:r w:rsidRPr="00E40E0A">
        <w:rPr>
          <w:lang w:val="en-NZ"/>
        </w:rPr>
        <w:t xml:space="preserve"> for a client</w:t>
      </w:r>
    </w:p>
    <w:p w14:paraId="77B078CB" w14:textId="77777777" w:rsidR="009908FD" w:rsidRPr="00E40E0A" w:rsidRDefault="009908FD" w:rsidP="00CC6999">
      <w:pPr>
        <w:pStyle w:val="Bullet1"/>
        <w:rPr>
          <w:lang w:val="en-NZ"/>
        </w:rPr>
      </w:pPr>
      <w:r w:rsidRPr="00E40E0A">
        <w:rPr>
          <w:lang w:val="en-NZ"/>
        </w:rPr>
        <w:t>organising a one-on-one meeting for the client with an NGO or community service</w:t>
      </w:r>
    </w:p>
    <w:p w14:paraId="4816F856" w14:textId="77777777" w:rsidR="009908FD" w:rsidRPr="00E40E0A" w:rsidRDefault="009908FD" w:rsidP="00CC6999">
      <w:pPr>
        <w:pStyle w:val="Bullet1"/>
        <w:rPr>
          <w:lang w:val="en-NZ"/>
        </w:rPr>
      </w:pPr>
      <w:r w:rsidRPr="00E40E0A">
        <w:rPr>
          <w:lang w:val="en-NZ"/>
        </w:rPr>
        <w:t>booking a client into a workshop being run by the NGO or community service</w:t>
      </w:r>
    </w:p>
    <w:p w14:paraId="3441C6FF" w14:textId="77777777" w:rsidR="009908FD" w:rsidRPr="00E40E0A" w:rsidRDefault="009908FD" w:rsidP="00CC6999">
      <w:pPr>
        <w:pStyle w:val="Bullet1"/>
        <w:rPr>
          <w:lang w:val="en-NZ"/>
        </w:rPr>
      </w:pPr>
      <w:r w:rsidRPr="00E40E0A">
        <w:rPr>
          <w:lang w:val="en-NZ"/>
        </w:rPr>
        <w:t>calling an NGO or community service on behalf of the client</w:t>
      </w:r>
    </w:p>
    <w:p w14:paraId="5A7BF09D" w14:textId="7091D866" w:rsidR="009908FD" w:rsidRPr="00E40E0A" w:rsidRDefault="009908FD" w:rsidP="4A7E7C1C">
      <w:pPr>
        <w:pStyle w:val="Normal-emphasis"/>
        <w:rPr>
          <w:b w:val="0"/>
          <w:bCs w:val="0"/>
        </w:rPr>
      </w:pPr>
      <w:r>
        <w:t>What you need to count and report on</w:t>
      </w:r>
    </w:p>
    <w:p w14:paraId="5FCA97EA" w14:textId="1319D2DC" w:rsidR="009908FD" w:rsidRPr="00E40E0A" w:rsidRDefault="009908FD" w:rsidP="009908FD">
      <w:r w:rsidRPr="00E40E0A">
        <w:t>Each time Heartlands staff help a client access an NGO or community service,</w:t>
      </w:r>
      <w:r w:rsidR="00BC2023" w:rsidRPr="00E40E0A">
        <w:t xml:space="preserve"> </w:t>
      </w:r>
      <w:r w:rsidRPr="00E40E0A">
        <w:t xml:space="preserve">count which category of organisation or services </w:t>
      </w:r>
      <w:r w:rsidR="00323360" w:rsidRPr="00E40E0A">
        <w:t xml:space="preserve">the client was </w:t>
      </w:r>
      <w:r w:rsidRPr="00E40E0A">
        <w:t>supported to access.</w:t>
      </w:r>
    </w:p>
    <w:p w14:paraId="7A32E6E3" w14:textId="77777777" w:rsidR="009908FD" w:rsidRPr="00E40E0A" w:rsidRDefault="009908FD" w:rsidP="7FE673CA">
      <w:pPr>
        <w:pStyle w:val="Normal-emphasis"/>
        <w:rPr>
          <w:b w:val="0"/>
          <w:bCs w:val="0"/>
        </w:rPr>
      </w:pPr>
      <w:r>
        <w:t>Specific rules and guidance</w:t>
      </w:r>
    </w:p>
    <w:p w14:paraId="4A23FDC0" w14:textId="77777777" w:rsidR="00996BDA" w:rsidRPr="00E40E0A" w:rsidRDefault="00996BDA" w:rsidP="00996BDA">
      <w:pPr>
        <w:pStyle w:val="Bullet1"/>
        <w:rPr>
          <w:lang w:val="en-NZ"/>
        </w:rPr>
      </w:pPr>
      <w:r w:rsidRPr="00E40E0A">
        <w:rPr>
          <w:lang w:val="en-NZ"/>
        </w:rPr>
        <w:t>Each support interaction that includes support for a client access a category of NGO or community service, equals one count for that category</w:t>
      </w:r>
    </w:p>
    <w:p w14:paraId="4B1E2D16" w14:textId="1AEEBA3C" w:rsidR="00350D10" w:rsidRPr="00E40E0A" w:rsidRDefault="00350D10" w:rsidP="005E6814">
      <w:pPr>
        <w:pStyle w:val="Bullet1"/>
        <w:rPr>
          <w:lang w:val="en-NZ"/>
        </w:rPr>
      </w:pPr>
      <w:r w:rsidRPr="00E40E0A">
        <w:rPr>
          <w:lang w:val="en-NZ"/>
        </w:rPr>
        <w:t>If there are multiple actions or referrals for a single category of NGO or community service in a single support interaction – count this only once for that category</w:t>
      </w:r>
      <w:r w:rsidR="00AA0179" w:rsidRPr="00E40E0A">
        <w:rPr>
          <w:lang w:val="en-NZ"/>
        </w:rPr>
        <w:t>. For example, if you refer someone to three different parenting support organisations, count this only once against ‘Family and parenting programmes’</w:t>
      </w:r>
    </w:p>
    <w:p w14:paraId="159C0CD8" w14:textId="4E4CDDF0" w:rsidR="009908FD" w:rsidRPr="00E40E0A" w:rsidRDefault="00B57802" w:rsidP="009908FD">
      <w:pPr>
        <w:pStyle w:val="Bullet1"/>
        <w:rPr>
          <w:lang w:val="en-NZ"/>
        </w:rPr>
      </w:pPr>
      <w:r>
        <w:rPr>
          <w:lang w:val="en-NZ"/>
        </w:rPr>
        <w:t xml:space="preserve">Counting against multiple categories is allowed. </w:t>
      </w:r>
      <w:r w:rsidR="009908FD" w:rsidRPr="00E40E0A">
        <w:rPr>
          <w:lang w:val="en-NZ"/>
        </w:rPr>
        <w:t>If an NGO/</w:t>
      </w:r>
      <w:r w:rsidR="007F394A" w:rsidRPr="00E40E0A">
        <w:rPr>
          <w:lang w:val="en-NZ"/>
        </w:rPr>
        <w:t>community service</w:t>
      </w:r>
      <w:r w:rsidR="009908FD" w:rsidRPr="00E40E0A">
        <w:rPr>
          <w:lang w:val="en-NZ"/>
        </w:rPr>
        <w:t xml:space="preserve"> fits multiple categories, </w:t>
      </w:r>
      <w:r w:rsidR="00233AA5" w:rsidRPr="00E40E0A">
        <w:rPr>
          <w:lang w:val="en-NZ"/>
        </w:rPr>
        <w:t xml:space="preserve">you can </w:t>
      </w:r>
      <w:r w:rsidR="009908FD" w:rsidRPr="00E40E0A">
        <w:rPr>
          <w:lang w:val="en-NZ"/>
        </w:rPr>
        <w:t xml:space="preserve">count it in all </w:t>
      </w:r>
      <w:r w:rsidR="007F394A" w:rsidRPr="00E40E0A">
        <w:rPr>
          <w:lang w:val="en-NZ"/>
        </w:rPr>
        <w:t xml:space="preserve">relevant </w:t>
      </w:r>
      <w:r w:rsidR="009908FD" w:rsidRPr="00E40E0A">
        <w:rPr>
          <w:lang w:val="en-NZ"/>
        </w:rPr>
        <w:t xml:space="preserve">categories. </w:t>
      </w:r>
      <w:r w:rsidR="00CD4837" w:rsidRPr="00E40E0A">
        <w:rPr>
          <w:lang w:val="en-NZ"/>
        </w:rPr>
        <w:t>For example, if you refer a client to a service because it is both a kaupapa Māori service and a</w:t>
      </w:r>
      <w:r w:rsidR="003E1ECC">
        <w:rPr>
          <w:lang w:val="en-NZ"/>
        </w:rPr>
        <w:t>n older person’s health service</w:t>
      </w:r>
      <w:r w:rsidR="00CD4837" w:rsidRPr="00E40E0A">
        <w:rPr>
          <w:lang w:val="en-NZ"/>
        </w:rPr>
        <w:t xml:space="preserve">, you can count </w:t>
      </w:r>
      <w:r w:rsidR="003E1ECC">
        <w:rPr>
          <w:lang w:val="en-NZ"/>
        </w:rPr>
        <w:t xml:space="preserve">the single referral </w:t>
      </w:r>
      <w:r w:rsidR="00CD4837" w:rsidRPr="00E40E0A">
        <w:rPr>
          <w:lang w:val="en-NZ"/>
        </w:rPr>
        <w:t>in both categories.</w:t>
      </w:r>
    </w:p>
    <w:p w14:paraId="79636571" w14:textId="77777777" w:rsidR="00B52534" w:rsidRPr="00E40E0A" w:rsidRDefault="00B52534" w:rsidP="00B52534">
      <w:pPr>
        <w:pStyle w:val="Bullet1"/>
        <w:rPr>
          <w:lang w:val="en-NZ"/>
        </w:rPr>
      </w:pPr>
      <w:r w:rsidRPr="00E40E0A">
        <w:rPr>
          <w:lang w:val="en-NZ"/>
        </w:rPr>
        <w:t>Include all contact types (in-person, phone, email)</w:t>
      </w:r>
    </w:p>
    <w:p w14:paraId="311535D9" w14:textId="77777777" w:rsidR="00B61BA3" w:rsidRPr="00E40E0A" w:rsidRDefault="00B61BA3">
      <w:pPr>
        <w:spacing w:before="0" w:after="0" w:line="240" w:lineRule="auto"/>
      </w:pPr>
    </w:p>
    <w:p w14:paraId="6FCE2426" w14:textId="77777777" w:rsidR="00B61BA3" w:rsidRPr="00E40E0A" w:rsidRDefault="00B61BA3">
      <w:pPr>
        <w:spacing w:before="0" w:after="0" w:line="240" w:lineRule="auto"/>
      </w:pPr>
      <w:r w:rsidRPr="00E40E0A">
        <w:br w:type="page"/>
      </w:r>
    </w:p>
    <w:p w14:paraId="59ED3B6A" w14:textId="56C8E54B" w:rsidR="00E43D12" w:rsidRPr="00E40E0A" w:rsidRDefault="00B61BA3" w:rsidP="00E83DCD">
      <w:pPr>
        <w:pStyle w:val="Normal-emphasis"/>
      </w:pPr>
      <w:r w:rsidRPr="00E83DCD">
        <w:lastRenderedPageBreak/>
        <w:t xml:space="preserve">Descriptions </w:t>
      </w:r>
      <w:r w:rsidR="00953FBB" w:rsidRPr="00E83DCD">
        <w:t>for</w:t>
      </w:r>
      <w:r w:rsidRPr="00E83DCD">
        <w:t xml:space="preserve"> </w:t>
      </w:r>
      <w:r w:rsidR="00E43D12" w:rsidRPr="00E83DCD">
        <w:t>categories</w:t>
      </w:r>
    </w:p>
    <w:tbl>
      <w:tblPr>
        <w:tblStyle w:val="TableGrid"/>
        <w:tblW w:w="10075" w:type="dxa"/>
        <w:tblBorders>
          <w:top w:val="none" w:sz="4" w:space="0" w:color="000000" w:themeColor="text1"/>
          <w:left w:val="none" w:sz="4" w:space="0" w:color="000000" w:themeColor="text1"/>
          <w:bottom w:val="none" w:sz="4" w:space="0" w:color="000000" w:themeColor="text1"/>
          <w:right w:val="none" w:sz="4" w:space="0" w:color="000000" w:themeColor="text1"/>
          <w:insideH w:val="single" w:sz="4" w:space="0" w:color="000000" w:themeColor="text1"/>
          <w:insideV w:val="none" w:sz="4" w:space="0" w:color="000000" w:themeColor="text1"/>
        </w:tblBorders>
        <w:tblCellMar>
          <w:top w:w="57" w:type="dxa"/>
          <w:bottom w:w="57" w:type="dxa"/>
        </w:tblCellMar>
        <w:tblLook w:val="04A0" w:firstRow="1" w:lastRow="0" w:firstColumn="1" w:lastColumn="0" w:noHBand="0" w:noVBand="1"/>
      </w:tblPr>
      <w:tblGrid>
        <w:gridCol w:w="3119"/>
        <w:gridCol w:w="6956"/>
      </w:tblGrid>
      <w:tr w:rsidR="00E43D12" w:rsidRPr="00E40E0A" w14:paraId="31EAF050" w14:textId="77777777" w:rsidTr="00233C6F">
        <w:trPr>
          <w:trHeight w:val="567"/>
          <w:tblHeader/>
        </w:trPr>
        <w:tc>
          <w:tcPr>
            <w:tcW w:w="3119" w:type="dxa"/>
            <w:tcBorders>
              <w:top w:val="single" w:sz="4" w:space="0" w:color="014700" w:themeColor="text2"/>
              <w:left w:val="nil"/>
              <w:bottom w:val="single" w:sz="18" w:space="0" w:color="416B51" w:themeColor="accent3"/>
              <w:right w:val="nil"/>
            </w:tcBorders>
            <w:shd w:val="clear" w:color="auto" w:fill="AACBB7" w:themeFill="accent3" w:themeFillTint="66"/>
            <w:vAlign w:val="center"/>
          </w:tcPr>
          <w:p w14:paraId="46598BA9" w14:textId="2BEF73A1" w:rsidR="00E43D12" w:rsidRPr="00C475A5" w:rsidRDefault="00B61BA3" w:rsidP="00E43D12">
            <w:pPr>
              <w:spacing w:before="0" w:after="0" w:line="240" w:lineRule="auto"/>
              <w:rPr>
                <w:rFonts w:eastAsia="Times New Roman" w:cs="Open Sans"/>
                <w:kern w:val="28"/>
                <w:sz w:val="22"/>
              </w:rPr>
            </w:pPr>
            <w:r w:rsidRPr="00C475A5">
              <w:rPr>
                <w:rFonts w:cs="Open Sans"/>
                <w:sz w:val="22"/>
              </w:rPr>
              <w:t xml:space="preserve"> </w:t>
            </w:r>
            <w:r w:rsidR="00E43D12" w:rsidRPr="00C475A5">
              <w:rPr>
                <w:rFonts w:cs="Open Sans"/>
                <w:b/>
                <w:bCs/>
                <w:sz w:val="22"/>
              </w:rPr>
              <w:t>Category</w:t>
            </w:r>
          </w:p>
        </w:tc>
        <w:tc>
          <w:tcPr>
            <w:tcW w:w="6956" w:type="dxa"/>
            <w:tcBorders>
              <w:top w:val="single" w:sz="4" w:space="0" w:color="014700" w:themeColor="text2"/>
              <w:left w:val="nil"/>
              <w:bottom w:val="single" w:sz="18" w:space="0" w:color="416B51" w:themeColor="accent3"/>
              <w:right w:val="nil"/>
            </w:tcBorders>
            <w:shd w:val="clear" w:color="auto" w:fill="AACBB7" w:themeFill="accent3" w:themeFillTint="66"/>
            <w:vAlign w:val="center"/>
          </w:tcPr>
          <w:p w14:paraId="744FBBF7" w14:textId="7D4DB2C3" w:rsidR="00E43D12" w:rsidRPr="00C475A5" w:rsidRDefault="00E43D12" w:rsidP="00E43D12">
            <w:pPr>
              <w:spacing w:before="0" w:after="0" w:line="240" w:lineRule="auto"/>
              <w:rPr>
                <w:rFonts w:eastAsia="Times New Roman" w:cs="Open Sans"/>
                <w:kern w:val="28"/>
                <w:sz w:val="22"/>
              </w:rPr>
            </w:pPr>
            <w:r w:rsidRPr="00C475A5">
              <w:rPr>
                <w:rFonts w:cs="Open Sans"/>
                <w:b/>
                <w:bCs/>
                <w:sz w:val="22"/>
              </w:rPr>
              <w:t>Description of category</w:t>
            </w:r>
          </w:p>
        </w:tc>
      </w:tr>
      <w:tr w:rsidR="00E43D12" w:rsidRPr="00E40E0A" w14:paraId="591CBB2C" w14:textId="77777777" w:rsidTr="00A149D2">
        <w:trPr>
          <w:trHeight w:val="624"/>
        </w:trPr>
        <w:tc>
          <w:tcPr>
            <w:tcW w:w="3119" w:type="dxa"/>
            <w:tcBorders>
              <w:top w:val="none" w:sz="18" w:space="0" w:color="416B51" w:themeColor="accent3"/>
            </w:tcBorders>
            <w:shd w:val="clear" w:color="auto" w:fill="EDF5F1"/>
            <w:vAlign w:val="center"/>
          </w:tcPr>
          <w:p w14:paraId="1D11F106" w14:textId="28CFE42B" w:rsidR="00E43D12" w:rsidRPr="00C475A5" w:rsidRDefault="00E43D12" w:rsidP="00E43D12">
            <w:pPr>
              <w:spacing w:before="0" w:after="0" w:line="240" w:lineRule="auto"/>
              <w:rPr>
                <w:rFonts w:eastAsia="Times New Roman" w:cs="Open Sans"/>
                <w:kern w:val="28"/>
                <w:sz w:val="22"/>
              </w:rPr>
            </w:pPr>
            <w:r w:rsidRPr="00C475A5">
              <w:rPr>
                <w:rFonts w:cs="Open Sans"/>
                <w:sz w:val="22"/>
              </w:rPr>
              <w:t>Adverse weather events and natural disasters</w:t>
            </w:r>
          </w:p>
        </w:tc>
        <w:tc>
          <w:tcPr>
            <w:tcW w:w="6956" w:type="dxa"/>
            <w:tcBorders>
              <w:top w:val="none" w:sz="18" w:space="0" w:color="416B51" w:themeColor="accent3"/>
            </w:tcBorders>
            <w:vAlign w:val="center"/>
          </w:tcPr>
          <w:p w14:paraId="5458435A" w14:textId="5CEA72F3" w:rsidR="00E43D12" w:rsidRPr="00C475A5" w:rsidRDefault="00E43D12" w:rsidP="00E43D12">
            <w:pPr>
              <w:spacing w:before="0" w:after="0" w:line="240" w:lineRule="auto"/>
              <w:rPr>
                <w:rFonts w:eastAsia="Times New Roman" w:cs="Open Sans"/>
                <w:kern w:val="28"/>
                <w:sz w:val="22"/>
              </w:rPr>
            </w:pPr>
            <w:r w:rsidRPr="00C475A5">
              <w:rPr>
                <w:rFonts w:cs="Open Sans"/>
                <w:sz w:val="22"/>
              </w:rPr>
              <w:t>Support related to emergencies such as floods, earthquakes, storms, landslips, or other disasters.</w:t>
            </w:r>
          </w:p>
        </w:tc>
      </w:tr>
      <w:tr w:rsidR="00E43D12" w:rsidRPr="00E40E0A" w14:paraId="477BAC2E" w14:textId="77777777" w:rsidTr="00A149D2">
        <w:trPr>
          <w:trHeight w:val="624"/>
        </w:trPr>
        <w:tc>
          <w:tcPr>
            <w:tcW w:w="3119" w:type="dxa"/>
            <w:shd w:val="clear" w:color="auto" w:fill="EDF5F1"/>
            <w:vAlign w:val="center"/>
          </w:tcPr>
          <w:p w14:paraId="3E455AE8" w14:textId="6E07E39C" w:rsidR="00E43D12" w:rsidRPr="00C475A5" w:rsidRDefault="00E43D12" w:rsidP="00E43D12">
            <w:pPr>
              <w:spacing w:before="0" w:after="0" w:line="240" w:lineRule="auto"/>
              <w:rPr>
                <w:rFonts w:eastAsia="Times New Roman" w:cs="Open Sans"/>
                <w:kern w:val="28"/>
                <w:sz w:val="22"/>
              </w:rPr>
            </w:pPr>
            <w:r w:rsidRPr="00C475A5">
              <w:rPr>
                <w:rFonts w:cs="Open Sans"/>
                <w:sz w:val="22"/>
              </w:rPr>
              <w:t>Child health and maternity</w:t>
            </w:r>
          </w:p>
        </w:tc>
        <w:tc>
          <w:tcPr>
            <w:tcW w:w="6956" w:type="dxa"/>
            <w:vAlign w:val="center"/>
          </w:tcPr>
          <w:p w14:paraId="05BD3A8B" w14:textId="75EB1B4C"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supporting pregnancy, childbirth, and the health and development of babies and young children</w:t>
            </w:r>
            <w:r w:rsidR="003E1ECC">
              <w:rPr>
                <w:rFonts w:cs="Open Sans"/>
                <w:sz w:val="22"/>
              </w:rPr>
              <w:t>.</w:t>
            </w:r>
          </w:p>
        </w:tc>
      </w:tr>
      <w:tr w:rsidR="00E43D12" w:rsidRPr="00E40E0A" w14:paraId="018CE6BD" w14:textId="77777777" w:rsidTr="00A149D2">
        <w:trPr>
          <w:trHeight w:val="624"/>
        </w:trPr>
        <w:tc>
          <w:tcPr>
            <w:tcW w:w="3119" w:type="dxa"/>
            <w:shd w:val="clear" w:color="auto" w:fill="EDF5F1"/>
            <w:vAlign w:val="center"/>
          </w:tcPr>
          <w:p w14:paraId="6E8937B3" w14:textId="6F4B56B1" w:rsidR="00E43D12" w:rsidRPr="00C475A5" w:rsidRDefault="00E43D12" w:rsidP="00E43D12">
            <w:pPr>
              <w:spacing w:before="0" w:after="0" w:line="240" w:lineRule="auto"/>
              <w:rPr>
                <w:rFonts w:eastAsia="Times New Roman" w:cs="Open Sans"/>
                <w:kern w:val="28"/>
                <w:sz w:val="22"/>
              </w:rPr>
            </w:pPr>
            <w:r w:rsidRPr="00C475A5">
              <w:rPr>
                <w:rFonts w:cs="Open Sans"/>
                <w:sz w:val="22"/>
              </w:rPr>
              <w:t>Counselling and therapy</w:t>
            </w:r>
          </w:p>
        </w:tc>
        <w:tc>
          <w:tcPr>
            <w:tcW w:w="6956" w:type="dxa"/>
            <w:vAlign w:val="center"/>
          </w:tcPr>
          <w:p w14:paraId="212AC9D0" w14:textId="3E5CBE61" w:rsidR="00E43D12" w:rsidRPr="00C475A5" w:rsidRDefault="006C7AB5" w:rsidP="00E43D12">
            <w:pPr>
              <w:spacing w:before="0" w:after="0" w:line="240" w:lineRule="auto"/>
              <w:rPr>
                <w:rFonts w:eastAsia="Times New Roman" w:cs="Open Sans"/>
                <w:kern w:val="28"/>
                <w:sz w:val="22"/>
              </w:rPr>
            </w:pPr>
            <w:r>
              <w:rPr>
                <w:rFonts w:cs="Open Sans"/>
                <w:sz w:val="22"/>
              </w:rPr>
              <w:t>C</w:t>
            </w:r>
            <w:r w:rsidR="00E43D12" w:rsidRPr="00C475A5">
              <w:rPr>
                <w:rFonts w:cs="Open Sans"/>
                <w:sz w:val="22"/>
              </w:rPr>
              <w:t xml:space="preserve">ounselling, </w:t>
            </w:r>
            <w:r>
              <w:rPr>
                <w:rFonts w:cs="Open Sans"/>
                <w:sz w:val="22"/>
              </w:rPr>
              <w:t>psychology</w:t>
            </w:r>
            <w:r w:rsidR="00E43D12" w:rsidRPr="00C475A5">
              <w:rPr>
                <w:rFonts w:cs="Open Sans"/>
                <w:sz w:val="22"/>
              </w:rPr>
              <w:t>, therapy</w:t>
            </w:r>
            <w:r w:rsidR="00F439AB">
              <w:rPr>
                <w:rFonts w:cs="Open Sans"/>
                <w:sz w:val="22"/>
              </w:rPr>
              <w:t xml:space="preserve"> or other services</w:t>
            </w:r>
            <w:r w:rsidR="00E43D12" w:rsidRPr="00C475A5">
              <w:rPr>
                <w:rFonts w:cs="Open Sans"/>
                <w:sz w:val="22"/>
              </w:rPr>
              <w:t>.</w:t>
            </w:r>
          </w:p>
        </w:tc>
      </w:tr>
      <w:tr w:rsidR="00E43D12" w:rsidRPr="00E40E0A" w14:paraId="530ED298" w14:textId="77777777" w:rsidTr="00A149D2">
        <w:trPr>
          <w:trHeight w:val="624"/>
        </w:trPr>
        <w:tc>
          <w:tcPr>
            <w:tcW w:w="3119" w:type="dxa"/>
            <w:shd w:val="clear" w:color="auto" w:fill="EDF5F1"/>
            <w:vAlign w:val="center"/>
          </w:tcPr>
          <w:p w14:paraId="157CA0A7" w14:textId="7E9A5656" w:rsidR="00E43D12" w:rsidRPr="00C475A5" w:rsidRDefault="00E43D12" w:rsidP="00E43D12">
            <w:pPr>
              <w:spacing w:before="0" w:after="0" w:line="240" w:lineRule="auto"/>
              <w:rPr>
                <w:rFonts w:eastAsia="Times New Roman" w:cs="Open Sans"/>
                <w:kern w:val="28"/>
                <w:sz w:val="22"/>
              </w:rPr>
            </w:pPr>
            <w:r w:rsidRPr="00C475A5">
              <w:rPr>
                <w:rFonts w:cs="Open Sans"/>
                <w:sz w:val="22"/>
              </w:rPr>
              <w:t>Digital health care or telehealth</w:t>
            </w:r>
          </w:p>
        </w:tc>
        <w:tc>
          <w:tcPr>
            <w:tcW w:w="6956" w:type="dxa"/>
            <w:vAlign w:val="center"/>
          </w:tcPr>
          <w:p w14:paraId="692BDECA" w14:textId="01EF24AC" w:rsidR="00E43D12" w:rsidRPr="00C475A5" w:rsidRDefault="00E43D12" w:rsidP="00E43D12">
            <w:pPr>
              <w:spacing w:before="0" w:after="0" w:line="240" w:lineRule="auto"/>
              <w:rPr>
                <w:rFonts w:eastAsia="Times New Roman" w:cs="Open Sans"/>
                <w:kern w:val="28"/>
                <w:sz w:val="22"/>
              </w:rPr>
            </w:pPr>
            <w:r w:rsidRPr="00C475A5">
              <w:rPr>
                <w:rFonts w:cs="Open Sans"/>
                <w:sz w:val="22"/>
              </w:rPr>
              <w:t>Health or support services delivered remotely using phone, video, or online platforms (e.g. virtual GP or counselling appointments).</w:t>
            </w:r>
          </w:p>
        </w:tc>
      </w:tr>
      <w:tr w:rsidR="00E43D12" w:rsidRPr="00E40E0A" w14:paraId="0F19550A" w14:textId="77777777" w:rsidTr="00A149D2">
        <w:trPr>
          <w:trHeight w:val="624"/>
        </w:trPr>
        <w:tc>
          <w:tcPr>
            <w:tcW w:w="3119" w:type="dxa"/>
            <w:shd w:val="clear" w:color="auto" w:fill="EDF5F1"/>
            <w:vAlign w:val="center"/>
          </w:tcPr>
          <w:p w14:paraId="7AB20641" w14:textId="4E5E7EAD" w:rsidR="00E43D12" w:rsidRPr="00C475A5" w:rsidRDefault="00E43D12" w:rsidP="00E43D12">
            <w:pPr>
              <w:spacing w:before="0" w:after="0" w:line="240" w:lineRule="auto"/>
              <w:rPr>
                <w:rFonts w:eastAsia="Times New Roman" w:cs="Open Sans"/>
                <w:kern w:val="28"/>
                <w:sz w:val="22"/>
              </w:rPr>
            </w:pPr>
            <w:r w:rsidRPr="00C475A5">
              <w:rPr>
                <w:rFonts w:cs="Open Sans"/>
                <w:sz w:val="22"/>
              </w:rPr>
              <w:t>Disability support</w:t>
            </w:r>
          </w:p>
        </w:tc>
        <w:tc>
          <w:tcPr>
            <w:tcW w:w="6956" w:type="dxa"/>
            <w:vAlign w:val="center"/>
          </w:tcPr>
          <w:p w14:paraId="1AA6E12E" w14:textId="1A2E826D"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that support disabled people (e.g. support services, funding assistance, needs assessments).</w:t>
            </w:r>
          </w:p>
        </w:tc>
      </w:tr>
      <w:tr w:rsidR="00E43D12" w:rsidRPr="00E40E0A" w14:paraId="50FE3DB9" w14:textId="77777777" w:rsidTr="00A149D2">
        <w:trPr>
          <w:trHeight w:val="624"/>
        </w:trPr>
        <w:tc>
          <w:tcPr>
            <w:tcW w:w="3119" w:type="dxa"/>
            <w:shd w:val="clear" w:color="auto" w:fill="EDF5F1"/>
            <w:vAlign w:val="center"/>
          </w:tcPr>
          <w:p w14:paraId="22379F6C" w14:textId="054E5655" w:rsidR="00E43D12" w:rsidRPr="00C475A5" w:rsidRDefault="00E43D12" w:rsidP="00E43D12">
            <w:pPr>
              <w:spacing w:before="0" w:after="0" w:line="240" w:lineRule="auto"/>
              <w:rPr>
                <w:rFonts w:eastAsia="Times New Roman" w:cs="Open Sans"/>
                <w:kern w:val="28"/>
                <w:sz w:val="22"/>
              </w:rPr>
            </w:pPr>
            <w:r w:rsidRPr="00C475A5">
              <w:rPr>
                <w:rFonts w:cs="Open Sans"/>
                <w:sz w:val="22"/>
              </w:rPr>
              <w:t>Driving lessons and licensing</w:t>
            </w:r>
          </w:p>
        </w:tc>
        <w:tc>
          <w:tcPr>
            <w:tcW w:w="6956" w:type="dxa"/>
            <w:vAlign w:val="center"/>
          </w:tcPr>
          <w:p w14:paraId="4AEBBEA9" w14:textId="2952C057" w:rsidR="00E43D12" w:rsidRPr="00C475A5" w:rsidRDefault="00E43D12" w:rsidP="00E43D12">
            <w:pPr>
              <w:spacing w:before="0" w:after="0" w:line="240" w:lineRule="auto"/>
              <w:rPr>
                <w:rFonts w:eastAsia="Times New Roman" w:cs="Open Sans"/>
                <w:kern w:val="28"/>
                <w:sz w:val="22"/>
              </w:rPr>
            </w:pPr>
            <w:r w:rsidRPr="00C475A5">
              <w:rPr>
                <w:rFonts w:cs="Open Sans"/>
                <w:sz w:val="22"/>
              </w:rPr>
              <w:t>Support with obtaining or maintaining a driver licence, including lessons or licence-related programmes.</w:t>
            </w:r>
          </w:p>
        </w:tc>
      </w:tr>
      <w:tr w:rsidR="00E43D12" w:rsidRPr="00E40E0A" w14:paraId="5B5AF828" w14:textId="77777777" w:rsidTr="00A149D2">
        <w:trPr>
          <w:trHeight w:val="624"/>
        </w:trPr>
        <w:tc>
          <w:tcPr>
            <w:tcW w:w="3119" w:type="dxa"/>
            <w:shd w:val="clear" w:color="auto" w:fill="EDF5F1"/>
            <w:vAlign w:val="center"/>
          </w:tcPr>
          <w:p w14:paraId="4492C45D" w14:textId="66A98BB1" w:rsidR="00E43D12" w:rsidRPr="00C475A5" w:rsidRDefault="00E43D12" w:rsidP="00E43D12">
            <w:pPr>
              <w:spacing w:before="0" w:after="0" w:line="240" w:lineRule="auto"/>
              <w:rPr>
                <w:rFonts w:eastAsia="Times New Roman" w:cs="Open Sans"/>
                <w:kern w:val="28"/>
                <w:sz w:val="22"/>
              </w:rPr>
            </w:pPr>
            <w:r w:rsidRPr="00C475A5">
              <w:rPr>
                <w:rFonts w:cs="Open Sans"/>
                <w:sz w:val="22"/>
              </w:rPr>
              <w:t>Elder abuse support</w:t>
            </w:r>
          </w:p>
        </w:tc>
        <w:tc>
          <w:tcPr>
            <w:tcW w:w="6956" w:type="dxa"/>
            <w:vAlign w:val="center"/>
          </w:tcPr>
          <w:p w14:paraId="4D83FBAD" w14:textId="27C45148"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that respond to or prevent</w:t>
            </w:r>
            <w:r w:rsidR="00F439AB">
              <w:rPr>
                <w:rFonts w:cs="Open Sans"/>
                <w:sz w:val="22"/>
              </w:rPr>
              <w:t xml:space="preserve"> harm,</w:t>
            </w:r>
            <w:r w:rsidRPr="00C475A5">
              <w:rPr>
                <w:rFonts w:cs="Open Sans"/>
                <w:sz w:val="22"/>
              </w:rPr>
              <w:t xml:space="preserve"> abuse, neglect, or exploitation of older people.</w:t>
            </w:r>
          </w:p>
        </w:tc>
      </w:tr>
      <w:tr w:rsidR="00E43D12" w:rsidRPr="00E40E0A" w14:paraId="5BCBDEBA" w14:textId="77777777" w:rsidTr="00A149D2">
        <w:trPr>
          <w:trHeight w:val="624"/>
        </w:trPr>
        <w:tc>
          <w:tcPr>
            <w:tcW w:w="3119" w:type="dxa"/>
            <w:shd w:val="clear" w:color="auto" w:fill="EDF5F1"/>
            <w:vAlign w:val="center"/>
          </w:tcPr>
          <w:p w14:paraId="4BEF0E57" w14:textId="4D8DEC0A" w:rsidR="00E43D12" w:rsidRPr="00C475A5" w:rsidRDefault="00E43D12" w:rsidP="00E43D12">
            <w:pPr>
              <w:spacing w:before="0" w:after="0" w:line="240" w:lineRule="auto"/>
              <w:rPr>
                <w:rFonts w:eastAsia="Times New Roman" w:cs="Open Sans"/>
                <w:kern w:val="28"/>
                <w:sz w:val="22"/>
              </w:rPr>
            </w:pPr>
            <w:r w:rsidRPr="00C475A5">
              <w:rPr>
                <w:rFonts w:cs="Open Sans"/>
                <w:sz w:val="22"/>
              </w:rPr>
              <w:t>Employment or career support, incl. CV support</w:t>
            </w:r>
          </w:p>
        </w:tc>
        <w:tc>
          <w:tcPr>
            <w:tcW w:w="6956" w:type="dxa"/>
            <w:vAlign w:val="center"/>
          </w:tcPr>
          <w:p w14:paraId="2D060A74" w14:textId="58A52C8C"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that help people find, prepare for, or maintain employment (e.g. CV writing, job search support, etc).</w:t>
            </w:r>
          </w:p>
        </w:tc>
      </w:tr>
      <w:tr w:rsidR="00E43D12" w:rsidRPr="00E40E0A" w14:paraId="4170CB88" w14:textId="77777777" w:rsidTr="00A149D2">
        <w:trPr>
          <w:trHeight w:val="624"/>
        </w:trPr>
        <w:tc>
          <w:tcPr>
            <w:tcW w:w="3119" w:type="dxa"/>
            <w:shd w:val="clear" w:color="auto" w:fill="EDF5F1"/>
            <w:vAlign w:val="center"/>
          </w:tcPr>
          <w:p w14:paraId="372C7690" w14:textId="53AAECCC" w:rsidR="00E43D12" w:rsidRPr="00C475A5" w:rsidRDefault="00E43D12" w:rsidP="00E43D12">
            <w:pPr>
              <w:spacing w:before="0" w:after="0" w:line="240" w:lineRule="auto"/>
              <w:rPr>
                <w:rFonts w:eastAsia="Times New Roman" w:cs="Open Sans"/>
                <w:kern w:val="28"/>
                <w:sz w:val="22"/>
              </w:rPr>
            </w:pPr>
            <w:r w:rsidRPr="00C475A5">
              <w:rPr>
                <w:rFonts w:cs="Open Sans"/>
                <w:sz w:val="22"/>
              </w:rPr>
              <w:t>Ethnic communities services</w:t>
            </w:r>
          </w:p>
        </w:tc>
        <w:tc>
          <w:tcPr>
            <w:tcW w:w="6956" w:type="dxa"/>
            <w:vAlign w:val="center"/>
          </w:tcPr>
          <w:p w14:paraId="3FCD48DB" w14:textId="5F4B2433"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for specific ethnic communities, including community-based organisations and culturally aligned services.</w:t>
            </w:r>
          </w:p>
        </w:tc>
      </w:tr>
      <w:tr w:rsidR="00E43D12" w:rsidRPr="00E40E0A" w14:paraId="6D4E274D" w14:textId="77777777" w:rsidTr="00A149D2">
        <w:trPr>
          <w:trHeight w:val="624"/>
        </w:trPr>
        <w:tc>
          <w:tcPr>
            <w:tcW w:w="3119" w:type="dxa"/>
            <w:shd w:val="clear" w:color="auto" w:fill="EDF5F1"/>
            <w:vAlign w:val="center"/>
          </w:tcPr>
          <w:p w14:paraId="1F3CEF4F" w14:textId="60B8AD6A" w:rsidR="00E43D12" w:rsidRPr="00C475A5" w:rsidRDefault="00E43D12" w:rsidP="00E43D12">
            <w:pPr>
              <w:spacing w:before="0" w:after="0" w:line="240" w:lineRule="auto"/>
              <w:rPr>
                <w:rFonts w:eastAsia="Times New Roman" w:cs="Open Sans"/>
                <w:kern w:val="28"/>
                <w:sz w:val="22"/>
              </w:rPr>
            </w:pPr>
            <w:r w:rsidRPr="00C475A5">
              <w:rPr>
                <w:rFonts w:cs="Open Sans"/>
                <w:sz w:val="22"/>
              </w:rPr>
              <w:t>Family and parenting programmes</w:t>
            </w:r>
          </w:p>
        </w:tc>
        <w:tc>
          <w:tcPr>
            <w:tcW w:w="6956" w:type="dxa"/>
            <w:vAlign w:val="center"/>
          </w:tcPr>
          <w:p w14:paraId="7FB56770" w14:textId="27E1A323"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that support parenting skills and family relationships (e.g. parenting courses, family support programmes).</w:t>
            </w:r>
          </w:p>
        </w:tc>
      </w:tr>
      <w:tr w:rsidR="00E43D12" w:rsidRPr="00E40E0A" w14:paraId="4A5F06C0" w14:textId="77777777" w:rsidTr="00A149D2">
        <w:trPr>
          <w:trHeight w:val="624"/>
        </w:trPr>
        <w:tc>
          <w:tcPr>
            <w:tcW w:w="3119" w:type="dxa"/>
            <w:shd w:val="clear" w:color="auto" w:fill="EDF5F1"/>
            <w:vAlign w:val="center"/>
          </w:tcPr>
          <w:p w14:paraId="6A46994D" w14:textId="163C3136" w:rsidR="00E43D12" w:rsidRPr="00C475A5" w:rsidRDefault="00E43D12" w:rsidP="00E43D12">
            <w:pPr>
              <w:spacing w:before="0" w:after="0" w:line="240" w:lineRule="auto"/>
              <w:rPr>
                <w:rFonts w:eastAsia="Times New Roman" w:cs="Open Sans"/>
                <w:kern w:val="28"/>
                <w:sz w:val="22"/>
              </w:rPr>
            </w:pPr>
            <w:r w:rsidRPr="00C475A5">
              <w:rPr>
                <w:rFonts w:cs="Open Sans"/>
                <w:sz w:val="22"/>
              </w:rPr>
              <w:t>Family violence or sexual violence services</w:t>
            </w:r>
          </w:p>
        </w:tc>
        <w:tc>
          <w:tcPr>
            <w:tcW w:w="6956" w:type="dxa"/>
            <w:vAlign w:val="center"/>
          </w:tcPr>
          <w:p w14:paraId="31740134" w14:textId="1E38A0A3"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supporting people experiencing or affected by family or sexual violence, including crisis support, advocacy, and safe housing.</w:t>
            </w:r>
          </w:p>
        </w:tc>
      </w:tr>
      <w:tr w:rsidR="00E43D12" w:rsidRPr="00E40E0A" w14:paraId="3732C224" w14:textId="77777777" w:rsidTr="00A149D2">
        <w:trPr>
          <w:trHeight w:val="624"/>
        </w:trPr>
        <w:tc>
          <w:tcPr>
            <w:tcW w:w="3119" w:type="dxa"/>
            <w:shd w:val="clear" w:color="auto" w:fill="EDF5F1"/>
            <w:vAlign w:val="center"/>
          </w:tcPr>
          <w:p w14:paraId="23DF128A" w14:textId="7D7753A5" w:rsidR="00E43D12" w:rsidRPr="00C475A5" w:rsidRDefault="00E43D12" w:rsidP="00E43D12">
            <w:pPr>
              <w:spacing w:before="0" w:after="0" w:line="240" w:lineRule="auto"/>
              <w:rPr>
                <w:rFonts w:eastAsia="Times New Roman" w:cs="Open Sans"/>
                <w:kern w:val="28"/>
                <w:sz w:val="22"/>
              </w:rPr>
            </w:pPr>
            <w:r w:rsidRPr="00C475A5">
              <w:rPr>
                <w:rFonts w:cs="Open Sans"/>
                <w:sz w:val="22"/>
              </w:rPr>
              <w:t>Financial and budgeting</w:t>
            </w:r>
          </w:p>
        </w:tc>
        <w:tc>
          <w:tcPr>
            <w:tcW w:w="6956" w:type="dxa"/>
            <w:vAlign w:val="center"/>
          </w:tcPr>
          <w:p w14:paraId="3FD706F5" w14:textId="65D0D740"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that help people manage money, budgeting, debt, or financial planning (e.g. budgeting services, financial mentoring).</w:t>
            </w:r>
          </w:p>
        </w:tc>
      </w:tr>
      <w:tr w:rsidR="00E43D12" w:rsidRPr="00E40E0A" w14:paraId="0C697EBE" w14:textId="77777777" w:rsidTr="00A149D2">
        <w:trPr>
          <w:trHeight w:val="624"/>
        </w:trPr>
        <w:tc>
          <w:tcPr>
            <w:tcW w:w="3119" w:type="dxa"/>
            <w:shd w:val="clear" w:color="auto" w:fill="EDF5F1"/>
            <w:vAlign w:val="center"/>
          </w:tcPr>
          <w:p w14:paraId="314EB074" w14:textId="17DEAB43" w:rsidR="00E43D12" w:rsidRPr="00C475A5" w:rsidRDefault="00E43D12" w:rsidP="00E43D12">
            <w:pPr>
              <w:spacing w:before="0" w:after="0" w:line="240" w:lineRule="auto"/>
              <w:rPr>
                <w:rFonts w:eastAsia="Times New Roman" w:cs="Open Sans"/>
                <w:kern w:val="28"/>
                <w:sz w:val="22"/>
              </w:rPr>
            </w:pPr>
            <w:r w:rsidRPr="00C475A5">
              <w:rPr>
                <w:rFonts w:cs="Open Sans"/>
                <w:sz w:val="22"/>
              </w:rPr>
              <w:t>Food bank or other food support</w:t>
            </w:r>
          </w:p>
        </w:tc>
        <w:tc>
          <w:tcPr>
            <w:tcW w:w="6956" w:type="dxa"/>
            <w:vAlign w:val="center"/>
          </w:tcPr>
          <w:p w14:paraId="32D40FA8" w14:textId="545CEA3A"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providing food assistance, including food banks, food parcels, or community meal programmes.</w:t>
            </w:r>
          </w:p>
        </w:tc>
      </w:tr>
      <w:tr w:rsidR="00E43D12" w:rsidRPr="00E40E0A" w14:paraId="38A03223" w14:textId="77777777" w:rsidTr="00A149D2">
        <w:trPr>
          <w:trHeight w:val="624"/>
        </w:trPr>
        <w:tc>
          <w:tcPr>
            <w:tcW w:w="3119" w:type="dxa"/>
            <w:shd w:val="clear" w:color="auto" w:fill="EDF5F1"/>
            <w:vAlign w:val="center"/>
          </w:tcPr>
          <w:p w14:paraId="46300947" w14:textId="0B929874" w:rsidR="00E43D12" w:rsidRPr="00C475A5" w:rsidRDefault="00E43D12" w:rsidP="00E43D12">
            <w:pPr>
              <w:spacing w:before="0" w:after="0" w:line="240" w:lineRule="auto"/>
              <w:rPr>
                <w:rFonts w:eastAsia="Times New Roman" w:cs="Open Sans"/>
                <w:kern w:val="28"/>
                <w:sz w:val="22"/>
              </w:rPr>
            </w:pPr>
            <w:r w:rsidRPr="00C475A5">
              <w:rPr>
                <w:rFonts w:cs="Open Sans"/>
                <w:sz w:val="22"/>
              </w:rPr>
              <w:t>Homelessness</w:t>
            </w:r>
          </w:p>
        </w:tc>
        <w:tc>
          <w:tcPr>
            <w:tcW w:w="6956" w:type="dxa"/>
            <w:vAlign w:val="center"/>
          </w:tcPr>
          <w:p w14:paraId="3BE0C2DB" w14:textId="31119164" w:rsidR="00E43D12" w:rsidRPr="00C475A5" w:rsidRDefault="00E43D12" w:rsidP="00E43D12">
            <w:pPr>
              <w:spacing w:before="0" w:after="0" w:line="240" w:lineRule="auto"/>
              <w:rPr>
                <w:rFonts w:eastAsia="Times New Roman" w:cs="Open Sans"/>
                <w:kern w:val="28"/>
                <w:sz w:val="22"/>
              </w:rPr>
            </w:pPr>
            <w:r w:rsidRPr="00C475A5">
              <w:rPr>
                <w:rFonts w:cs="Open Sans"/>
                <w:sz w:val="22"/>
              </w:rPr>
              <w:t xml:space="preserve">Services supporting people who are </w:t>
            </w:r>
            <w:r w:rsidR="006F146B">
              <w:rPr>
                <w:rFonts w:cs="Open Sans"/>
                <w:sz w:val="22"/>
              </w:rPr>
              <w:t xml:space="preserve">experiencing </w:t>
            </w:r>
            <w:r w:rsidRPr="00C475A5">
              <w:rPr>
                <w:rFonts w:cs="Open Sans"/>
                <w:sz w:val="22"/>
              </w:rPr>
              <w:t>homeless</w:t>
            </w:r>
            <w:r w:rsidR="006F146B">
              <w:rPr>
                <w:rFonts w:cs="Open Sans"/>
                <w:sz w:val="22"/>
              </w:rPr>
              <w:t>ness</w:t>
            </w:r>
            <w:r w:rsidRPr="00C475A5">
              <w:rPr>
                <w:rFonts w:cs="Open Sans"/>
                <w:sz w:val="22"/>
              </w:rPr>
              <w:t xml:space="preserve"> or without stable accommodation.</w:t>
            </w:r>
          </w:p>
        </w:tc>
      </w:tr>
      <w:tr w:rsidR="00E43D12" w:rsidRPr="00E40E0A" w14:paraId="5A44E923" w14:textId="77777777" w:rsidTr="00A149D2">
        <w:trPr>
          <w:trHeight w:val="624"/>
        </w:trPr>
        <w:tc>
          <w:tcPr>
            <w:tcW w:w="3119" w:type="dxa"/>
            <w:shd w:val="clear" w:color="auto" w:fill="EDF5F1"/>
            <w:vAlign w:val="center"/>
          </w:tcPr>
          <w:p w14:paraId="74B035BD" w14:textId="231FE7FB" w:rsidR="00E43D12" w:rsidRPr="00C475A5" w:rsidRDefault="00E43D12" w:rsidP="00E43D12">
            <w:pPr>
              <w:spacing w:before="0" w:after="0" w:line="240" w:lineRule="auto"/>
              <w:rPr>
                <w:rFonts w:eastAsia="Times New Roman" w:cs="Open Sans"/>
                <w:kern w:val="28"/>
                <w:sz w:val="22"/>
              </w:rPr>
            </w:pPr>
            <w:r w:rsidRPr="00C475A5">
              <w:rPr>
                <w:rFonts w:cs="Open Sans"/>
                <w:sz w:val="22"/>
              </w:rPr>
              <w:t>Housing, including heating, insulation, rental issues</w:t>
            </w:r>
          </w:p>
        </w:tc>
        <w:tc>
          <w:tcPr>
            <w:tcW w:w="6956" w:type="dxa"/>
            <w:vAlign w:val="center"/>
          </w:tcPr>
          <w:p w14:paraId="270A8960" w14:textId="1A134361"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related to housing needs, including tenancy advice, housing conditions, and rental support.</w:t>
            </w:r>
          </w:p>
        </w:tc>
      </w:tr>
      <w:tr w:rsidR="00E43D12" w:rsidRPr="00E40E0A" w14:paraId="46EB79AB" w14:textId="77777777" w:rsidTr="00A149D2">
        <w:trPr>
          <w:trHeight w:val="624"/>
        </w:trPr>
        <w:tc>
          <w:tcPr>
            <w:tcW w:w="3119" w:type="dxa"/>
            <w:shd w:val="clear" w:color="auto" w:fill="EDF5F1"/>
            <w:vAlign w:val="center"/>
          </w:tcPr>
          <w:p w14:paraId="20B0C593" w14:textId="700CA6BE" w:rsidR="00E43D12" w:rsidRPr="00C475A5" w:rsidRDefault="00E43D12" w:rsidP="00E43D12">
            <w:pPr>
              <w:spacing w:before="0" w:after="0" w:line="240" w:lineRule="auto"/>
              <w:rPr>
                <w:rFonts w:eastAsia="Times New Roman" w:cs="Open Sans"/>
                <w:kern w:val="28"/>
                <w:sz w:val="22"/>
              </w:rPr>
            </w:pPr>
            <w:r w:rsidRPr="00C475A5">
              <w:rPr>
                <w:rFonts w:cs="Open Sans"/>
                <w:sz w:val="22"/>
              </w:rPr>
              <w:t>Interpreting and translation services, or English / other language lessons</w:t>
            </w:r>
          </w:p>
        </w:tc>
        <w:tc>
          <w:tcPr>
            <w:tcW w:w="6956" w:type="dxa"/>
            <w:vAlign w:val="center"/>
          </w:tcPr>
          <w:p w14:paraId="3898546C" w14:textId="3065C44E"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that help overcome language barriers, including interpreters, translation, or language learning programmes.</w:t>
            </w:r>
          </w:p>
        </w:tc>
      </w:tr>
      <w:tr w:rsidR="00E43D12" w:rsidRPr="00E40E0A" w14:paraId="1371B075" w14:textId="77777777" w:rsidTr="00A149D2">
        <w:trPr>
          <w:trHeight w:val="624"/>
        </w:trPr>
        <w:tc>
          <w:tcPr>
            <w:tcW w:w="3119" w:type="dxa"/>
            <w:shd w:val="clear" w:color="auto" w:fill="EDF5F1"/>
            <w:vAlign w:val="center"/>
          </w:tcPr>
          <w:p w14:paraId="52A76512" w14:textId="4B28B2C9" w:rsidR="00E43D12" w:rsidRPr="00C475A5" w:rsidRDefault="00E43D12" w:rsidP="00E43D12">
            <w:pPr>
              <w:spacing w:before="0" w:after="0" w:line="240" w:lineRule="auto"/>
              <w:rPr>
                <w:rFonts w:eastAsia="Times New Roman" w:cs="Open Sans"/>
                <w:kern w:val="28"/>
                <w:sz w:val="22"/>
              </w:rPr>
            </w:pPr>
            <w:r w:rsidRPr="00C475A5">
              <w:rPr>
                <w:rFonts w:cs="Open Sans"/>
                <w:sz w:val="22"/>
              </w:rPr>
              <w:lastRenderedPageBreak/>
              <w:t>Iwi and hapū organisations</w:t>
            </w:r>
          </w:p>
        </w:tc>
        <w:tc>
          <w:tcPr>
            <w:tcW w:w="6956" w:type="dxa"/>
            <w:vAlign w:val="center"/>
          </w:tcPr>
          <w:p w14:paraId="7ADD361B" w14:textId="735FA9AD" w:rsidR="00E43D12" w:rsidRPr="00C475A5" w:rsidRDefault="00E43D12" w:rsidP="00E43D12">
            <w:pPr>
              <w:spacing w:before="0" w:after="0" w:line="240" w:lineRule="auto"/>
              <w:rPr>
                <w:rFonts w:eastAsia="Times New Roman" w:cs="Open Sans"/>
                <w:kern w:val="28"/>
                <w:sz w:val="22"/>
              </w:rPr>
            </w:pPr>
            <w:r w:rsidRPr="00C475A5">
              <w:rPr>
                <w:rFonts w:cs="Open Sans"/>
                <w:sz w:val="22"/>
              </w:rPr>
              <w:t xml:space="preserve">Connections to </w:t>
            </w:r>
            <w:proofErr w:type="spellStart"/>
            <w:r w:rsidRPr="00C475A5">
              <w:rPr>
                <w:rFonts w:cs="Open Sans"/>
                <w:sz w:val="22"/>
              </w:rPr>
              <w:t>Rūnanga</w:t>
            </w:r>
            <w:proofErr w:type="spellEnd"/>
            <w:r w:rsidRPr="00C475A5">
              <w:rPr>
                <w:rFonts w:cs="Open Sans"/>
                <w:sz w:val="22"/>
              </w:rPr>
              <w:t>, marae and other services delivered by and/or connected to iwi or hapū.</w:t>
            </w:r>
          </w:p>
        </w:tc>
      </w:tr>
      <w:tr w:rsidR="00E43D12" w:rsidRPr="00E40E0A" w14:paraId="529A40FD" w14:textId="77777777" w:rsidTr="00A149D2">
        <w:trPr>
          <w:trHeight w:val="624"/>
        </w:trPr>
        <w:tc>
          <w:tcPr>
            <w:tcW w:w="3119" w:type="dxa"/>
            <w:shd w:val="clear" w:color="auto" w:fill="EDF5F1"/>
            <w:vAlign w:val="center"/>
          </w:tcPr>
          <w:p w14:paraId="0B8B3BB8" w14:textId="63D8F2C9" w:rsidR="00E43D12" w:rsidRPr="00C475A5" w:rsidRDefault="00E43D12" w:rsidP="00E43D12">
            <w:pPr>
              <w:spacing w:before="0" w:after="0" w:line="240" w:lineRule="auto"/>
              <w:rPr>
                <w:rFonts w:eastAsia="Times New Roman" w:cs="Open Sans"/>
                <w:kern w:val="28"/>
                <w:sz w:val="22"/>
              </w:rPr>
            </w:pPr>
            <w:r w:rsidRPr="00C475A5">
              <w:rPr>
                <w:rFonts w:cs="Open Sans"/>
                <w:sz w:val="22"/>
              </w:rPr>
              <w:t>Justice of the Peace</w:t>
            </w:r>
            <w:r w:rsidR="00881253">
              <w:rPr>
                <w:rFonts w:cs="Open Sans"/>
                <w:sz w:val="22"/>
              </w:rPr>
              <w:t xml:space="preserve"> (JP)</w:t>
            </w:r>
          </w:p>
        </w:tc>
        <w:tc>
          <w:tcPr>
            <w:tcW w:w="6956" w:type="dxa"/>
            <w:vAlign w:val="center"/>
          </w:tcPr>
          <w:p w14:paraId="777EB2B2" w14:textId="08537BBD" w:rsidR="00E43D12" w:rsidRPr="00C475A5" w:rsidRDefault="00E43D12" w:rsidP="00E43D12">
            <w:pPr>
              <w:spacing w:before="0" w:after="0" w:line="240" w:lineRule="auto"/>
              <w:rPr>
                <w:rFonts w:eastAsia="Times New Roman" w:cs="Open Sans"/>
                <w:kern w:val="28"/>
                <w:sz w:val="22"/>
              </w:rPr>
            </w:pPr>
            <w:r w:rsidRPr="00C475A5">
              <w:rPr>
                <w:rFonts w:cs="Open Sans"/>
                <w:sz w:val="22"/>
              </w:rPr>
              <w:t>Access to a Justice of the Peace for witnessing documents, certifying copies, or other JP services.</w:t>
            </w:r>
          </w:p>
        </w:tc>
      </w:tr>
      <w:tr w:rsidR="00E43D12" w:rsidRPr="00E40E0A" w14:paraId="33434C9F" w14:textId="77777777" w:rsidTr="00A149D2">
        <w:trPr>
          <w:trHeight w:val="624"/>
        </w:trPr>
        <w:tc>
          <w:tcPr>
            <w:tcW w:w="3119" w:type="dxa"/>
            <w:shd w:val="clear" w:color="auto" w:fill="EDF5F1"/>
            <w:vAlign w:val="center"/>
          </w:tcPr>
          <w:p w14:paraId="02BBFA2A" w14:textId="05BEAC39" w:rsidR="00E43D12" w:rsidRPr="00C475A5" w:rsidRDefault="00E43D12" w:rsidP="00E43D12">
            <w:pPr>
              <w:spacing w:before="0" w:after="0" w:line="240" w:lineRule="auto"/>
              <w:rPr>
                <w:rFonts w:eastAsia="Times New Roman" w:cs="Open Sans"/>
                <w:kern w:val="28"/>
                <w:sz w:val="22"/>
              </w:rPr>
            </w:pPr>
            <w:r w:rsidRPr="00C475A5">
              <w:rPr>
                <w:rFonts w:cs="Open Sans"/>
                <w:sz w:val="22"/>
              </w:rPr>
              <w:t>Kaupapa Māori services</w:t>
            </w:r>
          </w:p>
        </w:tc>
        <w:tc>
          <w:tcPr>
            <w:tcW w:w="6956" w:type="dxa"/>
            <w:vAlign w:val="center"/>
          </w:tcPr>
          <w:p w14:paraId="0078BEFB" w14:textId="7EE1C0C6" w:rsidR="00E43D12" w:rsidRPr="00C475A5" w:rsidRDefault="00E43D12" w:rsidP="00E43D12">
            <w:pPr>
              <w:spacing w:before="0" w:after="0" w:line="240" w:lineRule="auto"/>
              <w:rPr>
                <w:rFonts w:eastAsia="Times New Roman" w:cs="Open Sans"/>
                <w:kern w:val="28"/>
                <w:sz w:val="22"/>
              </w:rPr>
            </w:pPr>
            <w:r w:rsidRPr="00C475A5">
              <w:rPr>
                <w:rFonts w:cs="Open Sans"/>
                <w:sz w:val="22"/>
              </w:rPr>
              <w:t xml:space="preserve">Services that are built on Māori cultural values, practices, and tikanga. </w:t>
            </w:r>
          </w:p>
        </w:tc>
      </w:tr>
      <w:tr w:rsidR="00E43D12" w:rsidRPr="00E40E0A" w14:paraId="475DC975" w14:textId="77777777" w:rsidTr="00A149D2">
        <w:trPr>
          <w:trHeight w:val="624"/>
        </w:trPr>
        <w:tc>
          <w:tcPr>
            <w:tcW w:w="3119" w:type="dxa"/>
            <w:shd w:val="clear" w:color="auto" w:fill="EDF5F1"/>
            <w:vAlign w:val="center"/>
          </w:tcPr>
          <w:p w14:paraId="37DF4B65" w14:textId="35AD635E" w:rsidR="00E43D12" w:rsidRPr="00C475A5" w:rsidRDefault="00E43D12" w:rsidP="00E43D12">
            <w:pPr>
              <w:spacing w:before="0" w:after="0" w:line="240" w:lineRule="auto"/>
              <w:rPr>
                <w:rFonts w:eastAsia="Times New Roman" w:cs="Open Sans"/>
                <w:kern w:val="28"/>
                <w:sz w:val="22"/>
              </w:rPr>
            </w:pPr>
            <w:r w:rsidRPr="00C475A5">
              <w:rPr>
                <w:rFonts w:cs="Open Sans"/>
                <w:sz w:val="22"/>
              </w:rPr>
              <w:t>Legal advice or support, including Community Law</w:t>
            </w:r>
          </w:p>
        </w:tc>
        <w:tc>
          <w:tcPr>
            <w:tcW w:w="6956" w:type="dxa"/>
            <w:vAlign w:val="center"/>
          </w:tcPr>
          <w:p w14:paraId="0C5C2E02" w14:textId="57C9D54E"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providing legal information, advice, or representation (e.g. Community Law centres).</w:t>
            </w:r>
          </w:p>
        </w:tc>
      </w:tr>
      <w:tr w:rsidR="00E43D12" w:rsidRPr="00E40E0A" w14:paraId="5DD2EEE0" w14:textId="77777777" w:rsidTr="00A149D2">
        <w:trPr>
          <w:trHeight w:val="624"/>
        </w:trPr>
        <w:tc>
          <w:tcPr>
            <w:tcW w:w="3119" w:type="dxa"/>
            <w:shd w:val="clear" w:color="auto" w:fill="EDF5F1"/>
            <w:vAlign w:val="center"/>
          </w:tcPr>
          <w:p w14:paraId="74067953" w14:textId="7508E81A" w:rsidR="00E43D12" w:rsidRPr="00C475A5" w:rsidRDefault="00E43D12" w:rsidP="00E43D12">
            <w:pPr>
              <w:spacing w:before="0" w:after="0" w:line="240" w:lineRule="auto"/>
              <w:rPr>
                <w:rFonts w:eastAsia="Times New Roman" w:cs="Open Sans"/>
                <w:kern w:val="28"/>
                <w:sz w:val="22"/>
              </w:rPr>
            </w:pPr>
            <w:r w:rsidRPr="00C475A5">
              <w:rPr>
                <w:rFonts w:cs="Open Sans"/>
                <w:sz w:val="22"/>
              </w:rPr>
              <w:t>Mental health and addictions services</w:t>
            </w:r>
          </w:p>
        </w:tc>
        <w:tc>
          <w:tcPr>
            <w:tcW w:w="6956" w:type="dxa"/>
            <w:vAlign w:val="center"/>
          </w:tcPr>
          <w:p w14:paraId="37694D9A" w14:textId="71BD1452" w:rsidR="00E43D12" w:rsidRPr="00C475A5" w:rsidRDefault="00E43D12" w:rsidP="00E43D12">
            <w:pPr>
              <w:spacing w:before="0" w:after="0" w:line="240" w:lineRule="auto"/>
              <w:rPr>
                <w:rFonts w:eastAsia="Times New Roman" w:cs="Open Sans"/>
                <w:kern w:val="28"/>
                <w:sz w:val="22"/>
              </w:rPr>
            </w:pPr>
            <w:r w:rsidRPr="00C475A5">
              <w:rPr>
                <w:rFonts w:cs="Open Sans"/>
                <w:sz w:val="22"/>
              </w:rPr>
              <w:t>Clinical or specialist services supporting mental health conditions or addiction issues.</w:t>
            </w:r>
          </w:p>
        </w:tc>
      </w:tr>
      <w:tr w:rsidR="00E43D12" w:rsidRPr="00E40E0A" w14:paraId="77759B6C" w14:textId="77777777" w:rsidTr="00A149D2">
        <w:trPr>
          <w:trHeight w:val="624"/>
        </w:trPr>
        <w:tc>
          <w:tcPr>
            <w:tcW w:w="3119" w:type="dxa"/>
            <w:tcBorders>
              <w:bottom w:val="single" w:sz="4" w:space="0" w:color="000000" w:themeColor="text1"/>
            </w:tcBorders>
            <w:shd w:val="clear" w:color="auto" w:fill="EDF5F1"/>
            <w:vAlign w:val="center"/>
          </w:tcPr>
          <w:p w14:paraId="0022F0BA" w14:textId="7DC176C3" w:rsidR="00E43D12" w:rsidRPr="00C475A5" w:rsidRDefault="00E43D12" w:rsidP="00E43D12">
            <w:pPr>
              <w:spacing w:before="0" w:after="0" w:line="240" w:lineRule="auto"/>
              <w:rPr>
                <w:rFonts w:eastAsia="Times New Roman" w:cs="Open Sans"/>
                <w:kern w:val="28"/>
                <w:sz w:val="22"/>
              </w:rPr>
            </w:pPr>
            <w:r w:rsidRPr="00C475A5">
              <w:rPr>
                <w:rFonts w:cs="Open Sans"/>
                <w:sz w:val="22"/>
              </w:rPr>
              <w:t>Navigation or advocacy services</w:t>
            </w:r>
          </w:p>
        </w:tc>
        <w:tc>
          <w:tcPr>
            <w:tcW w:w="6956" w:type="dxa"/>
            <w:tcBorders>
              <w:bottom w:val="single" w:sz="4" w:space="0" w:color="000000" w:themeColor="text1"/>
            </w:tcBorders>
            <w:vAlign w:val="center"/>
          </w:tcPr>
          <w:p w14:paraId="5779D1E1" w14:textId="01F6031E" w:rsidR="00E43D12" w:rsidRPr="00C475A5" w:rsidRDefault="00E43D12" w:rsidP="00E43D12">
            <w:pPr>
              <w:spacing w:before="0" w:after="0" w:line="240" w:lineRule="auto"/>
              <w:rPr>
                <w:rFonts w:eastAsia="Times New Roman" w:cs="Open Sans"/>
                <w:kern w:val="28"/>
                <w:sz w:val="22"/>
              </w:rPr>
            </w:pPr>
            <w:r w:rsidRPr="00C475A5">
              <w:rPr>
                <w:rFonts w:cs="Open Sans"/>
                <w:sz w:val="22"/>
              </w:rPr>
              <w:t>Services that help clients understand systems, access services, or advocate on their behalf (e.g. social navigators, advocates).</w:t>
            </w:r>
          </w:p>
        </w:tc>
      </w:tr>
      <w:tr w:rsidR="00E43D12" w:rsidRPr="00E40E0A" w14:paraId="64EF3D82" w14:textId="77777777" w:rsidTr="00A149D2">
        <w:trPr>
          <w:trHeight w:val="624"/>
        </w:trPr>
        <w:tc>
          <w:tcPr>
            <w:tcW w:w="3119" w:type="dxa"/>
            <w:tcBorders>
              <w:top w:val="single" w:sz="4" w:space="0" w:color="000000" w:themeColor="text1"/>
              <w:left w:val="nil"/>
              <w:bottom w:val="single" w:sz="4" w:space="0" w:color="auto"/>
              <w:right w:val="nil"/>
            </w:tcBorders>
            <w:shd w:val="clear" w:color="auto" w:fill="EDF5F1"/>
            <w:vAlign w:val="center"/>
          </w:tcPr>
          <w:p w14:paraId="75D88208" w14:textId="55E23524" w:rsidR="00E43D12" w:rsidRPr="00C475A5" w:rsidRDefault="00E43D12" w:rsidP="00E43D12">
            <w:pPr>
              <w:spacing w:before="0" w:after="0" w:line="240" w:lineRule="auto"/>
              <w:rPr>
                <w:rFonts w:eastAsia="Times New Roman" w:cs="Open Sans"/>
                <w:kern w:val="28"/>
                <w:sz w:val="22"/>
              </w:rPr>
            </w:pPr>
            <w:r w:rsidRPr="00C475A5">
              <w:rPr>
                <w:rFonts w:cs="Open Sans"/>
                <w:sz w:val="22"/>
              </w:rPr>
              <w:t>Older people, including aged care</w:t>
            </w:r>
          </w:p>
        </w:tc>
        <w:tc>
          <w:tcPr>
            <w:tcW w:w="6956" w:type="dxa"/>
            <w:tcBorders>
              <w:top w:val="single" w:sz="4" w:space="0" w:color="000000" w:themeColor="text1"/>
              <w:left w:val="nil"/>
              <w:bottom w:val="single" w:sz="4" w:space="0" w:color="auto"/>
              <w:right w:val="nil"/>
            </w:tcBorders>
            <w:vAlign w:val="center"/>
          </w:tcPr>
          <w:p w14:paraId="0E015A3B" w14:textId="6DBB81ED" w:rsidR="00E43D12" w:rsidRDefault="00E43D12" w:rsidP="00E43D12">
            <w:pPr>
              <w:spacing w:before="0" w:after="0" w:line="240" w:lineRule="auto"/>
              <w:rPr>
                <w:rFonts w:eastAsia="Times New Roman" w:cs="Open Sans"/>
                <w:sz w:val="22"/>
              </w:rPr>
            </w:pPr>
            <w:r w:rsidRPr="00C475A5">
              <w:rPr>
                <w:rFonts w:cs="Open Sans"/>
                <w:sz w:val="22"/>
              </w:rPr>
              <w:t>Services for older people, including wellbeing, social connection and other supports.</w:t>
            </w:r>
          </w:p>
        </w:tc>
      </w:tr>
    </w:tbl>
    <w:p w14:paraId="2409CCE7" w14:textId="7F3B065B" w:rsidR="00B61BA3" w:rsidRPr="00E40E0A" w:rsidRDefault="00B61BA3">
      <w:pPr>
        <w:spacing w:before="0" w:after="0" w:line="240" w:lineRule="auto"/>
        <w:rPr>
          <w:rFonts w:eastAsia="Times New Roman"/>
          <w:kern w:val="28"/>
          <w:szCs w:val="20"/>
        </w:rPr>
      </w:pPr>
    </w:p>
    <w:p w14:paraId="1EA585ED" w14:textId="2D63E172" w:rsidR="009908FD" w:rsidRPr="00E83DCD" w:rsidRDefault="009908FD" w:rsidP="00E83DCD">
      <w:pPr>
        <w:pStyle w:val="Normal-emphasis"/>
      </w:pPr>
      <w:r w:rsidRPr="00E83DCD">
        <w:t>Examples</w:t>
      </w:r>
    </w:p>
    <w:tbl>
      <w:tblPr>
        <w:tblStyle w:val="TableGrid"/>
        <w:tblW w:w="0" w:type="auto"/>
        <w:tblInd w:w="-5" w:type="dxa"/>
        <w:tblLook w:val="04A0" w:firstRow="1" w:lastRow="0" w:firstColumn="1" w:lastColumn="0" w:noHBand="0" w:noVBand="1"/>
      </w:tblPr>
      <w:tblGrid>
        <w:gridCol w:w="3969"/>
        <w:gridCol w:w="6118"/>
      </w:tblGrid>
      <w:tr w:rsidR="00CE4D98" w:rsidRPr="00E40E0A" w14:paraId="2E8E0291" w14:textId="77777777" w:rsidTr="0010617E">
        <w:trPr>
          <w:trHeight w:val="510"/>
        </w:trPr>
        <w:tc>
          <w:tcPr>
            <w:tcW w:w="3969" w:type="dxa"/>
            <w:tcBorders>
              <w:top w:val="single" w:sz="4" w:space="0" w:color="014700" w:themeColor="text2"/>
              <w:left w:val="single" w:sz="4" w:space="0" w:color="014700" w:themeColor="text2"/>
              <w:bottom w:val="single" w:sz="18" w:space="0" w:color="014700" w:themeColor="text2"/>
              <w:right w:val="single" w:sz="4" w:space="0" w:color="014700" w:themeColor="text2"/>
            </w:tcBorders>
            <w:shd w:val="clear" w:color="auto" w:fill="D4E5DB" w:themeFill="accent3" w:themeFillTint="33"/>
          </w:tcPr>
          <w:p w14:paraId="52DB5CD1" w14:textId="70448485" w:rsidR="00CE4D98" w:rsidRPr="00C475A5" w:rsidRDefault="00CE4D98" w:rsidP="00DA193E">
            <w:pPr>
              <w:tabs>
                <w:tab w:val="left" w:pos="1440"/>
              </w:tabs>
              <w:rPr>
                <w:sz w:val="22"/>
              </w:rPr>
            </w:pPr>
            <w:r w:rsidRPr="00C475A5">
              <w:rPr>
                <w:b/>
                <w:bCs/>
                <w:sz w:val="22"/>
              </w:rPr>
              <w:t>Example</w:t>
            </w:r>
            <w:r w:rsidR="00DA193E" w:rsidRPr="00C475A5">
              <w:rPr>
                <w:b/>
                <w:bCs/>
                <w:sz w:val="22"/>
              </w:rPr>
              <w:tab/>
            </w:r>
          </w:p>
        </w:tc>
        <w:tc>
          <w:tcPr>
            <w:tcW w:w="6118" w:type="dxa"/>
            <w:tcBorders>
              <w:top w:val="single" w:sz="4" w:space="0" w:color="014700" w:themeColor="text2"/>
              <w:left w:val="single" w:sz="4" w:space="0" w:color="014700" w:themeColor="text2"/>
              <w:bottom w:val="single" w:sz="18" w:space="0" w:color="014700" w:themeColor="text2"/>
              <w:right w:val="single" w:sz="4" w:space="0" w:color="014700" w:themeColor="text2"/>
            </w:tcBorders>
            <w:shd w:val="clear" w:color="auto" w:fill="D4E5DB" w:themeFill="accent3" w:themeFillTint="33"/>
          </w:tcPr>
          <w:p w14:paraId="44849D29" w14:textId="72198C47" w:rsidR="00CE4D98" w:rsidRPr="00C475A5" w:rsidRDefault="00CE4D98" w:rsidP="000F72D7">
            <w:pPr>
              <w:rPr>
                <w:sz w:val="22"/>
              </w:rPr>
            </w:pPr>
            <w:r w:rsidRPr="00C475A5">
              <w:rPr>
                <w:b/>
                <w:bCs/>
                <w:sz w:val="22"/>
              </w:rPr>
              <w:t xml:space="preserve">Recorded </w:t>
            </w:r>
            <w:r w:rsidR="00DA00A6">
              <w:rPr>
                <w:b/>
                <w:bCs/>
                <w:sz w:val="22"/>
              </w:rPr>
              <w:t>in Section 3 as…</w:t>
            </w:r>
          </w:p>
        </w:tc>
      </w:tr>
      <w:tr w:rsidR="00CE4D98" w:rsidRPr="00E40E0A" w14:paraId="738B36CB" w14:textId="77777777" w:rsidTr="00FC0FB3">
        <w:trPr>
          <w:trHeight w:val="1417"/>
        </w:trPr>
        <w:tc>
          <w:tcPr>
            <w:tcW w:w="3969" w:type="dxa"/>
            <w:tcBorders>
              <w:top w:val="single" w:sz="18" w:space="0" w:color="014700" w:themeColor="text2"/>
            </w:tcBorders>
          </w:tcPr>
          <w:p w14:paraId="190531E5" w14:textId="776F1F54" w:rsidR="00CE4D98" w:rsidRPr="00C475A5" w:rsidRDefault="001B3A39" w:rsidP="000F72D7">
            <w:pPr>
              <w:rPr>
                <w:sz w:val="22"/>
              </w:rPr>
            </w:pPr>
            <w:r w:rsidRPr="00C475A5">
              <w:rPr>
                <w:sz w:val="22"/>
              </w:rPr>
              <w:t>You supported Marama to connect to a budgeting adviser and a career adviser in one visit.</w:t>
            </w:r>
          </w:p>
        </w:tc>
        <w:tc>
          <w:tcPr>
            <w:tcW w:w="6118" w:type="dxa"/>
            <w:tcBorders>
              <w:top w:val="single" w:sz="18" w:space="0" w:color="014700" w:themeColor="text2"/>
            </w:tcBorders>
          </w:tcPr>
          <w:p w14:paraId="7193F6A8" w14:textId="78346369" w:rsidR="001B3A39" w:rsidRPr="00C475A5" w:rsidRDefault="001B3A39" w:rsidP="5326A26A">
            <w:pPr>
              <w:pStyle w:val="ListParagraph"/>
              <w:rPr>
                <w:sz w:val="22"/>
              </w:rPr>
            </w:pPr>
            <w:r>
              <w:t xml:space="preserve">One count for ‘Financial and budgeting services’ </w:t>
            </w:r>
          </w:p>
          <w:p w14:paraId="49850448" w14:textId="0153015A" w:rsidR="001B3A39" w:rsidRPr="00C475A5" w:rsidRDefault="001B3A39" w:rsidP="5326A26A">
            <w:pPr>
              <w:pStyle w:val="ListParagraph"/>
              <w:rPr>
                <w:sz w:val="22"/>
              </w:rPr>
            </w:pPr>
            <w:r>
              <w:t xml:space="preserve">One count for ‘Employment or career support, including CV support’, </w:t>
            </w:r>
          </w:p>
          <w:p w14:paraId="0160A449" w14:textId="055F9985" w:rsidR="00CE4D98" w:rsidRPr="00C475A5" w:rsidRDefault="00A16AE1" w:rsidP="5326A26A">
            <w:pPr>
              <w:pStyle w:val="ListParagraph"/>
              <w:rPr>
                <w:sz w:val="22"/>
              </w:rPr>
            </w:pPr>
            <w:r>
              <w:t>And o</w:t>
            </w:r>
            <w:r w:rsidR="001B3A39">
              <w:t>ne</w:t>
            </w:r>
            <w:r>
              <w:t xml:space="preserve"> support interaction</w:t>
            </w:r>
            <w:r w:rsidR="001B3A39">
              <w:t xml:space="preserve"> in Section </w:t>
            </w:r>
            <w:r>
              <w:t>1</w:t>
            </w:r>
          </w:p>
        </w:tc>
      </w:tr>
      <w:tr w:rsidR="00CE4D98" w:rsidRPr="00E40E0A" w14:paraId="563420CD" w14:textId="77777777" w:rsidTr="00F65BCF">
        <w:trPr>
          <w:trHeight w:val="1417"/>
        </w:trPr>
        <w:tc>
          <w:tcPr>
            <w:tcW w:w="3969" w:type="dxa"/>
          </w:tcPr>
          <w:p w14:paraId="3EC20561" w14:textId="3B45E05D" w:rsidR="00CE4D98" w:rsidRPr="00C475A5" w:rsidRDefault="001B3A39" w:rsidP="000F72D7">
            <w:pPr>
              <w:rPr>
                <w:sz w:val="22"/>
              </w:rPr>
            </w:pPr>
            <w:r w:rsidRPr="00C475A5">
              <w:rPr>
                <w:sz w:val="22"/>
              </w:rPr>
              <w:t>You supported Andy to connect with a social group for parents.</w:t>
            </w:r>
          </w:p>
        </w:tc>
        <w:tc>
          <w:tcPr>
            <w:tcW w:w="6118" w:type="dxa"/>
          </w:tcPr>
          <w:p w14:paraId="1FCD5F52" w14:textId="54020FDD" w:rsidR="00CE4D98" w:rsidRPr="00C475A5" w:rsidRDefault="001B3A39" w:rsidP="5326A26A">
            <w:pPr>
              <w:pStyle w:val="Bullet1"/>
              <w:rPr>
                <w:sz w:val="22"/>
                <w:szCs w:val="22"/>
              </w:rPr>
            </w:pPr>
            <w:r>
              <w:t>One count for ‘Family and parenting programmes’</w:t>
            </w:r>
          </w:p>
          <w:p w14:paraId="4C32DC24" w14:textId="704D87AD" w:rsidR="001B3A39" w:rsidRPr="00C475A5" w:rsidRDefault="00A16AE1" w:rsidP="5326A26A">
            <w:pPr>
              <w:pStyle w:val="Bullet1"/>
              <w:rPr>
                <w:sz w:val="22"/>
                <w:szCs w:val="22"/>
              </w:rPr>
            </w:pPr>
            <w:r>
              <w:t>And one support interaction in Section 1</w:t>
            </w:r>
          </w:p>
        </w:tc>
      </w:tr>
      <w:tr w:rsidR="001B3A39" w:rsidRPr="00E40E0A" w14:paraId="5FC566FB" w14:textId="77777777" w:rsidTr="00F65BCF">
        <w:trPr>
          <w:trHeight w:val="1417"/>
        </w:trPr>
        <w:tc>
          <w:tcPr>
            <w:tcW w:w="3969" w:type="dxa"/>
          </w:tcPr>
          <w:p w14:paraId="3CA56436" w14:textId="0C2C35E3" w:rsidR="001B3A39" w:rsidRPr="00C475A5" w:rsidRDefault="001B3A39" w:rsidP="000F72D7">
            <w:pPr>
              <w:rPr>
                <w:sz w:val="22"/>
              </w:rPr>
            </w:pPr>
            <w:r w:rsidRPr="00C475A5">
              <w:rPr>
                <w:sz w:val="22"/>
              </w:rPr>
              <w:t>Hera came into your site for assistance connecting to the nearest kaupapa Māori mental health service for her son</w:t>
            </w:r>
          </w:p>
        </w:tc>
        <w:tc>
          <w:tcPr>
            <w:tcW w:w="6118" w:type="dxa"/>
          </w:tcPr>
          <w:p w14:paraId="173ABE40" w14:textId="3EB15F9B" w:rsidR="001B3A39" w:rsidRPr="00C475A5" w:rsidRDefault="001B3A39" w:rsidP="5326A26A">
            <w:pPr>
              <w:pStyle w:val="Bullet1"/>
              <w:rPr>
                <w:sz w:val="22"/>
                <w:szCs w:val="22"/>
              </w:rPr>
            </w:pPr>
            <w:r>
              <w:t xml:space="preserve">One count for ‘Kaupapa Māori services’ </w:t>
            </w:r>
          </w:p>
          <w:p w14:paraId="5832BA9C" w14:textId="1CEA4AE6" w:rsidR="001B3A39" w:rsidRPr="00C475A5" w:rsidRDefault="001B3A39" w:rsidP="5326A26A">
            <w:pPr>
              <w:pStyle w:val="Bullet1"/>
              <w:rPr>
                <w:sz w:val="22"/>
                <w:szCs w:val="22"/>
              </w:rPr>
            </w:pPr>
            <w:r>
              <w:t>One count for ‘Mental health and addiction services’</w:t>
            </w:r>
          </w:p>
          <w:p w14:paraId="30023559" w14:textId="4C96EF36" w:rsidR="001B3A39" w:rsidRPr="00C475A5" w:rsidRDefault="00A16AE1" w:rsidP="5326A26A">
            <w:pPr>
              <w:pStyle w:val="Bullet1"/>
              <w:rPr>
                <w:sz w:val="22"/>
                <w:szCs w:val="22"/>
              </w:rPr>
            </w:pPr>
            <w:r>
              <w:t>And one support interaction in Section 1</w:t>
            </w:r>
          </w:p>
        </w:tc>
      </w:tr>
    </w:tbl>
    <w:p w14:paraId="5EED6F95" w14:textId="77777777" w:rsidR="00165DF6" w:rsidRPr="00E40E0A" w:rsidRDefault="00165DF6">
      <w:pPr>
        <w:spacing w:before="0" w:after="0" w:line="240" w:lineRule="auto"/>
        <w:rPr>
          <w:rFonts w:eastAsia="Times New Roman"/>
          <w:kern w:val="28"/>
          <w:szCs w:val="20"/>
        </w:rPr>
      </w:pPr>
      <w:r w:rsidRPr="00E40E0A">
        <w:br w:type="page"/>
      </w:r>
    </w:p>
    <w:p w14:paraId="4327B236" w14:textId="542CE911" w:rsidR="009908FD" w:rsidRPr="00E40E0A" w:rsidRDefault="009908FD" w:rsidP="00165DF6">
      <w:pPr>
        <w:pStyle w:val="Heading4"/>
      </w:pPr>
      <w:r w:rsidRPr="00E40E0A">
        <w:lastRenderedPageBreak/>
        <w:t>Template example</w:t>
      </w:r>
      <w:r w:rsidR="00DF3005" w:rsidRPr="00E40E0A">
        <w:t xml:space="preserve"> – Total supports to access NGO or community services for the quarter</w:t>
      </w:r>
    </w:p>
    <w:p w14:paraId="64ECA558" w14:textId="171FC406" w:rsidR="009908FD" w:rsidRPr="00E40E0A" w:rsidRDefault="009908FD" w:rsidP="009908FD">
      <w:r w:rsidRPr="00E40E0A">
        <w:t xml:space="preserve">In this example, Heartlands staff supported </w:t>
      </w:r>
      <w:r w:rsidR="00F45893" w:rsidRPr="00E40E0A">
        <w:t>clients to access</w:t>
      </w:r>
      <w:r w:rsidR="00DA00A6">
        <w:t xml:space="preserve"> a range of services from</w:t>
      </w:r>
      <w:r w:rsidR="00F45893" w:rsidRPr="00E40E0A">
        <w:t xml:space="preserve"> </w:t>
      </w:r>
      <w:r w:rsidRPr="00E40E0A">
        <w:t>NGOs and communit</w:t>
      </w:r>
      <w:r w:rsidR="001214C5" w:rsidRPr="00E40E0A">
        <w:t>y</w:t>
      </w:r>
      <w:r w:rsidRPr="00E40E0A">
        <w:t xml:space="preserve"> services </w:t>
      </w:r>
      <w:r w:rsidR="00EB07BF" w:rsidRPr="00E40E0A">
        <w:t xml:space="preserve">117 times </w:t>
      </w:r>
      <w:r w:rsidRPr="00E40E0A">
        <w:t>across the reporting period.</w:t>
      </w:r>
    </w:p>
    <w:p w14:paraId="63F9964E" w14:textId="198DBA8D" w:rsidR="009908FD" w:rsidRPr="00E40E0A" w:rsidRDefault="00AF464F" w:rsidP="00AF464F">
      <w:pPr>
        <w:jc w:val="center"/>
      </w:pPr>
      <w:r w:rsidRPr="00AF464F">
        <w:rPr>
          <w:noProof/>
        </w:rPr>
        <w:drawing>
          <wp:inline distT="0" distB="0" distL="0" distR="0" wp14:anchorId="68EDA7C3" wp14:editId="574D9B93">
            <wp:extent cx="5241852" cy="7132502"/>
            <wp:effectExtent l="0" t="0" r="0" b="0"/>
            <wp:docPr id="5639999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3999952" name=""/>
                    <pic:cNvPicPr/>
                  </pic:nvPicPr>
                  <pic:blipFill>
                    <a:blip r:embed="rId29"/>
                    <a:stretch>
                      <a:fillRect/>
                    </a:stretch>
                  </pic:blipFill>
                  <pic:spPr>
                    <a:xfrm>
                      <a:off x="0" y="0"/>
                      <a:ext cx="5244210" cy="7135711"/>
                    </a:xfrm>
                    <a:prstGeom prst="rect">
                      <a:avLst/>
                    </a:prstGeom>
                  </pic:spPr>
                </pic:pic>
              </a:graphicData>
            </a:graphic>
          </wp:inline>
        </w:drawing>
      </w:r>
    </w:p>
    <w:p w14:paraId="790807A6" w14:textId="77777777" w:rsidR="009908FD" w:rsidRPr="00E40E0A" w:rsidRDefault="009908FD" w:rsidP="00FA6A0F">
      <w:pPr>
        <w:rPr>
          <w:b/>
          <w:bCs/>
        </w:rPr>
      </w:pPr>
      <w:r w:rsidRPr="00E40E0A">
        <w:rPr>
          <w:b/>
          <w:bCs/>
        </w:rPr>
        <w:br w:type="page"/>
      </w:r>
    </w:p>
    <w:p w14:paraId="441A58ED" w14:textId="09E95034" w:rsidR="009908FD" w:rsidRPr="00E40E0A" w:rsidRDefault="009908FD" w:rsidP="009908FD">
      <w:pPr>
        <w:pStyle w:val="Heading2"/>
        <w:rPr>
          <w:color w:val="31849B" w:themeColor="accent5" w:themeShade="BF"/>
        </w:rPr>
      </w:pPr>
      <w:bookmarkStart w:id="16" w:name="_Toc233098780"/>
      <w:r w:rsidRPr="00E40E0A">
        <w:rPr>
          <w:color w:val="31849B" w:themeColor="accent5" w:themeShade="BF"/>
        </w:rPr>
        <w:lastRenderedPageBreak/>
        <w:t xml:space="preserve">Section 4: Other </w:t>
      </w:r>
      <w:r w:rsidR="005E7017" w:rsidRPr="00E40E0A">
        <w:rPr>
          <w:color w:val="31849B" w:themeColor="accent5" w:themeShade="BF"/>
        </w:rPr>
        <w:t xml:space="preserve">services provided </w:t>
      </w:r>
      <w:r w:rsidRPr="00E40E0A">
        <w:rPr>
          <w:color w:val="31849B" w:themeColor="accent5" w:themeShade="BF"/>
        </w:rPr>
        <w:t>through Heartlands</w:t>
      </w:r>
      <w:bookmarkEnd w:id="16"/>
    </w:p>
    <w:p w14:paraId="41D24C0C" w14:textId="77777777" w:rsidR="009908FD" w:rsidRPr="00E40E0A" w:rsidRDefault="009908FD" w:rsidP="7FE673CA">
      <w:pPr>
        <w:pStyle w:val="Normal-emphasis"/>
        <w:rPr>
          <w:b w:val="0"/>
          <w:bCs w:val="0"/>
        </w:rPr>
      </w:pPr>
      <w:r>
        <w:t>Data collected in this section</w:t>
      </w:r>
    </w:p>
    <w:p w14:paraId="1FDF98F8" w14:textId="77777777" w:rsidR="00062DA6" w:rsidRDefault="009908FD" w:rsidP="009908FD">
      <w:r w:rsidRPr="00E40E0A">
        <w:t xml:space="preserve">This section collects data about </w:t>
      </w:r>
      <w:r w:rsidR="00F0173B" w:rsidRPr="00E40E0A">
        <w:t xml:space="preserve">other </w:t>
      </w:r>
      <w:r w:rsidR="003A6BD3" w:rsidRPr="00E40E0A">
        <w:t>service</w:t>
      </w:r>
      <w:r w:rsidR="00050F17" w:rsidRPr="00E40E0A">
        <w:t>s provided to clients by</w:t>
      </w:r>
      <w:r w:rsidR="00F0173B" w:rsidRPr="00E40E0A">
        <w:t xml:space="preserve"> Heartlands staff.</w:t>
      </w:r>
      <w:r w:rsidR="00411CC3" w:rsidRPr="00E40E0A">
        <w:t xml:space="preserve"> We are collecting data about f</w:t>
      </w:r>
      <w:r w:rsidR="00062DA6">
        <w:t>ive</w:t>
      </w:r>
      <w:r w:rsidR="00411CC3" w:rsidRPr="00E40E0A">
        <w:t xml:space="preserve"> </w:t>
      </w:r>
      <w:r w:rsidR="00062DA6">
        <w:t>s</w:t>
      </w:r>
      <w:r w:rsidR="00411CC3" w:rsidRPr="00E40E0A">
        <w:t xml:space="preserve">ervices: </w:t>
      </w:r>
    </w:p>
    <w:p w14:paraId="76490BB8" w14:textId="77777777" w:rsidR="00CD28F9" w:rsidRDefault="00CD28F9" w:rsidP="00CD28F9">
      <w:pPr>
        <w:pStyle w:val="ListParagraph"/>
        <w:numPr>
          <w:ilvl w:val="0"/>
          <w:numId w:val="36"/>
        </w:numPr>
      </w:pPr>
      <w:r>
        <w:t>Access to computers, email, Wi-Fi and phone</w:t>
      </w:r>
    </w:p>
    <w:p w14:paraId="6B5399C3" w14:textId="77777777" w:rsidR="00CD28F9" w:rsidRDefault="00CD28F9" w:rsidP="00CD28F9">
      <w:pPr>
        <w:pStyle w:val="ListParagraph"/>
        <w:numPr>
          <w:ilvl w:val="0"/>
          <w:numId w:val="36"/>
        </w:numPr>
      </w:pPr>
      <w:r>
        <w:t>Informal drop-in support and chats over a cuppa</w:t>
      </w:r>
    </w:p>
    <w:p w14:paraId="013EBADD" w14:textId="77777777" w:rsidR="00CD28F9" w:rsidRDefault="00CD28F9" w:rsidP="00CD28F9">
      <w:pPr>
        <w:pStyle w:val="ListParagraph"/>
        <w:numPr>
          <w:ilvl w:val="0"/>
          <w:numId w:val="36"/>
        </w:numPr>
      </w:pPr>
      <w:r>
        <w:t>Printing and scanning</w:t>
      </w:r>
    </w:p>
    <w:p w14:paraId="5E936ED9" w14:textId="77777777" w:rsidR="00CD28F9" w:rsidRDefault="00CD28F9" w:rsidP="00CD28F9">
      <w:pPr>
        <w:pStyle w:val="ListParagraph"/>
        <w:numPr>
          <w:ilvl w:val="0"/>
          <w:numId w:val="36"/>
        </w:numPr>
      </w:pPr>
      <w:r>
        <w:t>Support to learn how to use digital technology and devices</w:t>
      </w:r>
    </w:p>
    <w:p w14:paraId="3BBC3AEE" w14:textId="59106E5F" w:rsidR="009908FD" w:rsidRPr="00E40E0A" w:rsidRDefault="00CD28F9" w:rsidP="00CD28F9">
      <w:pPr>
        <w:pStyle w:val="ListParagraph"/>
        <w:numPr>
          <w:ilvl w:val="0"/>
          <w:numId w:val="36"/>
        </w:numPr>
      </w:pPr>
      <w:r>
        <w:t>Support with forms or online platforms for banking, insurance and other financial tasks</w:t>
      </w:r>
    </w:p>
    <w:p w14:paraId="3F2D9CBF" w14:textId="77777777" w:rsidR="009908FD" w:rsidRPr="00E40E0A" w:rsidRDefault="009908FD" w:rsidP="4A7E7C1C">
      <w:pPr>
        <w:pStyle w:val="Normal-emphasis"/>
        <w:rPr>
          <w:b w:val="0"/>
          <w:bCs w:val="0"/>
        </w:rPr>
      </w:pPr>
      <w:r>
        <w:t>What you need to count and report on</w:t>
      </w:r>
    </w:p>
    <w:p w14:paraId="53E30E86" w14:textId="2DEBCBE8" w:rsidR="009908FD" w:rsidRPr="00E40E0A" w:rsidRDefault="009908FD" w:rsidP="009908FD">
      <w:r w:rsidRPr="00E40E0A">
        <w:t xml:space="preserve">Each time </w:t>
      </w:r>
      <w:r w:rsidR="00476358" w:rsidRPr="00E40E0A">
        <w:t>cl</w:t>
      </w:r>
      <w:r w:rsidRPr="00E40E0A">
        <w:t>ient</w:t>
      </w:r>
      <w:r w:rsidR="00476358" w:rsidRPr="00E40E0A">
        <w:t>s</w:t>
      </w:r>
      <w:r w:rsidRPr="00E40E0A">
        <w:t xml:space="preserve"> </w:t>
      </w:r>
      <w:r w:rsidR="007D7173" w:rsidRPr="00E40E0A">
        <w:t>access</w:t>
      </w:r>
      <w:r w:rsidR="005971D3" w:rsidRPr="00E40E0A">
        <w:t xml:space="preserve"> one of the</w:t>
      </w:r>
      <w:r w:rsidR="00175BE9" w:rsidRPr="00E40E0A">
        <w:t>se</w:t>
      </w:r>
      <w:r w:rsidR="00062DA6">
        <w:t xml:space="preserve"> five</w:t>
      </w:r>
      <w:r w:rsidR="005971D3" w:rsidRPr="00E40E0A">
        <w:t xml:space="preserve"> </w:t>
      </w:r>
      <w:r w:rsidR="001C4946" w:rsidRPr="00E40E0A">
        <w:t>services</w:t>
      </w:r>
      <w:r w:rsidR="007D7173" w:rsidRPr="00E40E0A">
        <w:t xml:space="preserve"> through Heartlands</w:t>
      </w:r>
      <w:r w:rsidRPr="00E40E0A">
        <w:t>, count which type of s</w:t>
      </w:r>
      <w:r w:rsidR="004F2EBB" w:rsidRPr="00E40E0A">
        <w:t>ervice</w:t>
      </w:r>
      <w:r w:rsidRPr="00E40E0A">
        <w:t xml:space="preserve"> </w:t>
      </w:r>
      <w:r w:rsidR="00435552" w:rsidRPr="00E40E0A">
        <w:t>was provided</w:t>
      </w:r>
      <w:r w:rsidRPr="00E40E0A">
        <w:t>.</w:t>
      </w:r>
    </w:p>
    <w:p w14:paraId="48B0FAED" w14:textId="77777777" w:rsidR="009908FD" w:rsidRPr="00E40E0A" w:rsidRDefault="009908FD" w:rsidP="7FE673CA">
      <w:pPr>
        <w:pStyle w:val="Normal-emphasis"/>
        <w:rPr>
          <w:b w:val="0"/>
          <w:bCs w:val="0"/>
        </w:rPr>
      </w:pPr>
      <w:r>
        <w:t>Specific rules and guidance</w:t>
      </w:r>
    </w:p>
    <w:p w14:paraId="652E2950" w14:textId="53D71FAC" w:rsidR="00653B97" w:rsidRPr="00E40E0A" w:rsidRDefault="009908FD" w:rsidP="009908FD">
      <w:pPr>
        <w:pStyle w:val="Bullet1"/>
        <w:rPr>
          <w:lang w:val="en-NZ"/>
        </w:rPr>
      </w:pPr>
      <w:r w:rsidRPr="00E40E0A">
        <w:rPr>
          <w:lang w:val="en-NZ"/>
        </w:rPr>
        <w:t xml:space="preserve">Count the number of times that each of the </w:t>
      </w:r>
      <w:r w:rsidR="00C3478F" w:rsidRPr="00E40E0A">
        <w:rPr>
          <w:lang w:val="en-NZ"/>
        </w:rPr>
        <w:t xml:space="preserve">services </w:t>
      </w:r>
      <w:r w:rsidRPr="00E40E0A">
        <w:rPr>
          <w:lang w:val="en-NZ"/>
        </w:rPr>
        <w:t>are provided to Heartlands clients</w:t>
      </w:r>
      <w:r w:rsidR="00F37B4B" w:rsidRPr="00E40E0A">
        <w:rPr>
          <w:lang w:val="en-NZ"/>
        </w:rPr>
        <w:t>. T</w:t>
      </w:r>
      <w:r w:rsidR="002027DC" w:rsidRPr="00E40E0A">
        <w:rPr>
          <w:lang w:val="en-NZ"/>
        </w:rPr>
        <w:t>his includes</w:t>
      </w:r>
      <w:r w:rsidR="00653B97" w:rsidRPr="00E40E0A">
        <w:rPr>
          <w:lang w:val="en-NZ"/>
        </w:rPr>
        <w:t>:</w:t>
      </w:r>
    </w:p>
    <w:p w14:paraId="1189754C" w14:textId="5B673EC1" w:rsidR="00653B97" w:rsidRPr="00E40E0A" w:rsidRDefault="00653B97" w:rsidP="00FA6A0F">
      <w:pPr>
        <w:pStyle w:val="Bullet2"/>
      </w:pPr>
      <w:r w:rsidRPr="00E40E0A">
        <w:t>W</w:t>
      </w:r>
      <w:r w:rsidR="002027DC" w:rsidRPr="00E40E0A">
        <w:t xml:space="preserve">hen a client has come in specifically for </w:t>
      </w:r>
      <w:r w:rsidR="00E7504D" w:rsidRPr="00E40E0A">
        <w:t>one of these types of service (</w:t>
      </w:r>
      <w:r w:rsidR="00124DB0" w:rsidRPr="00E40E0A">
        <w:t>e.g.</w:t>
      </w:r>
      <w:r w:rsidR="00E7504D" w:rsidRPr="00E40E0A">
        <w:t xml:space="preserve"> they have come in </w:t>
      </w:r>
      <w:r w:rsidR="000748AE" w:rsidRPr="00E40E0A">
        <w:t>exclusively</w:t>
      </w:r>
      <w:r w:rsidR="00E7504D" w:rsidRPr="00E40E0A">
        <w:t xml:space="preserve"> to scan a copy of their passport</w:t>
      </w:r>
      <w:r w:rsidR="00175BE9" w:rsidRPr="00E40E0A">
        <w:t>, or they only drop in for a cup of tea and a chat with staff</w:t>
      </w:r>
      <w:r w:rsidR="00E7504D" w:rsidRPr="00E40E0A">
        <w:t>)</w:t>
      </w:r>
    </w:p>
    <w:p w14:paraId="4897448B" w14:textId="66E09932" w:rsidR="009908FD" w:rsidRPr="00E40E0A" w:rsidRDefault="00653B97" w:rsidP="00FA6A0F">
      <w:pPr>
        <w:pStyle w:val="Bullet2"/>
      </w:pPr>
      <w:r w:rsidRPr="00E40E0A">
        <w:t>W</w:t>
      </w:r>
      <w:r w:rsidR="007834AF" w:rsidRPr="00E40E0A">
        <w:t>h</w:t>
      </w:r>
      <w:r w:rsidR="000748AE" w:rsidRPr="00E40E0A">
        <w:t xml:space="preserve">en these types of service are provided as part of a </w:t>
      </w:r>
      <w:r w:rsidR="00F37B4B" w:rsidRPr="00E40E0A">
        <w:t>s</w:t>
      </w:r>
      <w:r w:rsidR="000748AE" w:rsidRPr="00E40E0A">
        <w:t xml:space="preserve">upport </w:t>
      </w:r>
      <w:r w:rsidR="00F37B4B" w:rsidRPr="00E40E0A">
        <w:t>i</w:t>
      </w:r>
      <w:r w:rsidR="000748AE" w:rsidRPr="00E40E0A">
        <w:t xml:space="preserve">nteraction </w:t>
      </w:r>
      <w:r w:rsidR="00E44DED" w:rsidRPr="00E40E0A">
        <w:t>that involves being connected to an agency or a service (</w:t>
      </w:r>
      <w:r w:rsidR="00124DB0" w:rsidRPr="00E40E0A">
        <w:t>e.g</w:t>
      </w:r>
      <w:r w:rsidR="00E44DED" w:rsidRPr="00E40E0A">
        <w:t xml:space="preserve">. </w:t>
      </w:r>
      <w:r w:rsidR="00C54321" w:rsidRPr="00E40E0A">
        <w:t>as part of the support they receive from Heartlands to access IR, they have material printed for them)</w:t>
      </w:r>
    </w:p>
    <w:p w14:paraId="6E2D584B" w14:textId="3CD79CCF" w:rsidR="009908FD" w:rsidRPr="00E40E0A" w:rsidRDefault="009908FD" w:rsidP="009908FD">
      <w:pPr>
        <w:pStyle w:val="Bullet1"/>
        <w:rPr>
          <w:lang w:val="en-NZ"/>
        </w:rPr>
      </w:pPr>
      <w:r w:rsidRPr="00E40E0A">
        <w:rPr>
          <w:lang w:val="en-NZ"/>
        </w:rPr>
        <w:t xml:space="preserve">Each instance of </w:t>
      </w:r>
      <w:r w:rsidR="00F37B4B" w:rsidRPr="00E40E0A">
        <w:rPr>
          <w:lang w:val="en-NZ"/>
        </w:rPr>
        <w:t>o</w:t>
      </w:r>
      <w:r w:rsidRPr="00E40E0A">
        <w:rPr>
          <w:lang w:val="en-NZ"/>
        </w:rPr>
        <w:t xml:space="preserve">ther </w:t>
      </w:r>
      <w:r w:rsidR="00F37B4B" w:rsidRPr="00E40E0A">
        <w:rPr>
          <w:lang w:val="en-NZ"/>
        </w:rPr>
        <w:t>s</w:t>
      </w:r>
      <w:r w:rsidR="009602AA" w:rsidRPr="00E40E0A">
        <w:rPr>
          <w:lang w:val="en-NZ"/>
        </w:rPr>
        <w:t xml:space="preserve">ervices </w:t>
      </w:r>
      <w:r w:rsidR="00C0068B" w:rsidRPr="00E40E0A">
        <w:rPr>
          <w:lang w:val="en-NZ"/>
        </w:rPr>
        <w:t>equals</w:t>
      </w:r>
      <w:r w:rsidRPr="00E40E0A">
        <w:rPr>
          <w:lang w:val="en-NZ"/>
        </w:rPr>
        <w:t xml:space="preserve"> </w:t>
      </w:r>
      <w:r w:rsidR="006A2FD3" w:rsidRPr="00E40E0A">
        <w:rPr>
          <w:lang w:val="en-NZ"/>
        </w:rPr>
        <w:t>one</w:t>
      </w:r>
      <w:r w:rsidRPr="00E40E0A">
        <w:rPr>
          <w:lang w:val="en-NZ"/>
        </w:rPr>
        <w:t xml:space="preserve"> count for that type of </w:t>
      </w:r>
      <w:r w:rsidR="009602AA" w:rsidRPr="00E40E0A">
        <w:rPr>
          <w:lang w:val="en-NZ"/>
        </w:rPr>
        <w:t>service</w:t>
      </w:r>
    </w:p>
    <w:p w14:paraId="5CA1203E" w14:textId="4B137F0B" w:rsidR="009908FD" w:rsidRPr="00E40E0A" w:rsidRDefault="009908FD" w:rsidP="009908FD">
      <w:pPr>
        <w:pStyle w:val="Bullet1"/>
        <w:rPr>
          <w:lang w:val="en-NZ"/>
        </w:rPr>
      </w:pPr>
      <w:r w:rsidRPr="00E40E0A">
        <w:rPr>
          <w:lang w:val="en-NZ"/>
        </w:rPr>
        <w:t xml:space="preserve">One support interaction can include multiple types of </w:t>
      </w:r>
      <w:r w:rsidR="00BD7274" w:rsidRPr="00E40E0A">
        <w:rPr>
          <w:lang w:val="en-NZ"/>
        </w:rPr>
        <w:t>other services provided</w:t>
      </w:r>
      <w:r w:rsidR="00F37B4B" w:rsidRPr="00E40E0A">
        <w:rPr>
          <w:lang w:val="en-NZ"/>
        </w:rPr>
        <w:t>.</w:t>
      </w:r>
    </w:p>
    <w:p w14:paraId="7BEFD6ED" w14:textId="490A65E4" w:rsidR="00653B97" w:rsidRPr="00E40E0A" w:rsidRDefault="00653B97" w:rsidP="00653B97">
      <w:pPr>
        <w:pStyle w:val="Bullet1"/>
        <w:rPr>
          <w:lang w:val="en-NZ"/>
        </w:rPr>
      </w:pPr>
      <w:r w:rsidRPr="00E40E0A">
        <w:rPr>
          <w:lang w:val="en-NZ"/>
        </w:rPr>
        <w:t xml:space="preserve">Double counting </w:t>
      </w:r>
      <w:r w:rsidR="007834AF" w:rsidRPr="00E40E0A">
        <w:rPr>
          <w:lang w:val="en-NZ"/>
        </w:rPr>
        <w:t>may</w:t>
      </w:r>
      <w:r w:rsidRPr="00E40E0A">
        <w:rPr>
          <w:lang w:val="en-NZ"/>
        </w:rPr>
        <w:t xml:space="preserve"> occur alongside counts in Sections 2 and 3. </w:t>
      </w:r>
    </w:p>
    <w:p w14:paraId="3B154D8A" w14:textId="6A2F6672" w:rsidR="00653B97" w:rsidRPr="00E40E0A" w:rsidRDefault="00653B97" w:rsidP="00647A84">
      <w:pPr>
        <w:pStyle w:val="Bullet2"/>
      </w:pPr>
      <w:r w:rsidRPr="00E40E0A">
        <w:t xml:space="preserve">For example, if Heartlands staff </w:t>
      </w:r>
      <w:r w:rsidR="0068075F" w:rsidRPr="00E40E0A">
        <w:t xml:space="preserve">supported a client </w:t>
      </w:r>
      <w:r w:rsidR="008869F8" w:rsidRPr="00E40E0A">
        <w:t xml:space="preserve">in-person </w:t>
      </w:r>
      <w:r w:rsidR="0068075F" w:rsidRPr="00E40E0A">
        <w:t xml:space="preserve">with accessing the </w:t>
      </w:r>
      <w:proofErr w:type="spellStart"/>
      <w:r w:rsidR="0068075F" w:rsidRPr="00E40E0A">
        <w:t>MyIR</w:t>
      </w:r>
      <w:proofErr w:type="spellEnd"/>
      <w:r w:rsidR="0068075F" w:rsidRPr="00E40E0A">
        <w:t xml:space="preserve"> account online, and also supported them to</w:t>
      </w:r>
      <w:r w:rsidR="00910043" w:rsidRPr="00E40E0A">
        <w:t xml:space="preserve"> check their email and</w:t>
      </w:r>
      <w:r w:rsidR="0068075F" w:rsidRPr="00E40E0A">
        <w:t xml:space="preserve"> use their internet banking</w:t>
      </w:r>
      <w:r w:rsidRPr="00E40E0A">
        <w:t>, then you would count:</w:t>
      </w:r>
    </w:p>
    <w:p w14:paraId="24086184" w14:textId="6079EA9D" w:rsidR="00910043" w:rsidRPr="00E40E0A" w:rsidRDefault="00910043" w:rsidP="00165DF6">
      <w:pPr>
        <w:pStyle w:val="Bullet3"/>
        <w:rPr>
          <w:lang w:val="en-NZ"/>
        </w:rPr>
      </w:pPr>
      <w:r w:rsidRPr="00E40E0A">
        <w:rPr>
          <w:lang w:val="en-NZ"/>
        </w:rPr>
        <w:t>the support interaction in Section 1</w:t>
      </w:r>
      <w:r w:rsidR="008869F8" w:rsidRPr="00E40E0A">
        <w:rPr>
          <w:lang w:val="en-NZ"/>
        </w:rPr>
        <w:t xml:space="preserve"> (one count for ‘In-person at Heartlands office’)</w:t>
      </w:r>
    </w:p>
    <w:p w14:paraId="3B4C8252" w14:textId="48A77F37" w:rsidR="00653B97" w:rsidRPr="00E40E0A" w:rsidRDefault="00653B97" w:rsidP="00165DF6">
      <w:pPr>
        <w:pStyle w:val="Bullet3"/>
        <w:rPr>
          <w:lang w:val="en-NZ"/>
        </w:rPr>
      </w:pPr>
      <w:r w:rsidRPr="00E40E0A">
        <w:rPr>
          <w:lang w:val="en-NZ"/>
        </w:rPr>
        <w:lastRenderedPageBreak/>
        <w:t xml:space="preserve">the support </w:t>
      </w:r>
      <w:r w:rsidR="00910043" w:rsidRPr="00E40E0A">
        <w:rPr>
          <w:lang w:val="en-NZ"/>
        </w:rPr>
        <w:t xml:space="preserve">with accessing their </w:t>
      </w:r>
      <w:proofErr w:type="spellStart"/>
      <w:r w:rsidR="00910043" w:rsidRPr="00E40E0A">
        <w:rPr>
          <w:lang w:val="en-NZ"/>
        </w:rPr>
        <w:t>MyIR</w:t>
      </w:r>
      <w:proofErr w:type="spellEnd"/>
      <w:r w:rsidR="00910043" w:rsidRPr="00E40E0A">
        <w:rPr>
          <w:lang w:val="en-NZ"/>
        </w:rPr>
        <w:t xml:space="preserve"> account in </w:t>
      </w:r>
      <w:r w:rsidRPr="00E40E0A">
        <w:rPr>
          <w:lang w:val="en-NZ"/>
        </w:rPr>
        <w:t>Section 2a</w:t>
      </w:r>
      <w:r w:rsidR="008869F8" w:rsidRPr="00E40E0A">
        <w:rPr>
          <w:lang w:val="en-NZ"/>
        </w:rPr>
        <w:t xml:space="preserve"> (one count for ‘Inland Revenue’)</w:t>
      </w:r>
    </w:p>
    <w:p w14:paraId="5FF87EA0" w14:textId="6E55D8FC" w:rsidR="00653B97" w:rsidRPr="00E40E0A" w:rsidRDefault="00910043" w:rsidP="00165DF6">
      <w:pPr>
        <w:pStyle w:val="Bullet3"/>
        <w:rPr>
          <w:lang w:val="en-NZ"/>
        </w:rPr>
      </w:pPr>
      <w:r w:rsidRPr="00E40E0A">
        <w:rPr>
          <w:lang w:val="en-NZ"/>
        </w:rPr>
        <w:t>the su</w:t>
      </w:r>
      <w:r w:rsidR="008869F8" w:rsidRPr="00E40E0A">
        <w:rPr>
          <w:lang w:val="en-NZ"/>
        </w:rPr>
        <w:t xml:space="preserve">pport to check their email and use their internet banking in Section 4 (one count for ‘Access to computers, email, </w:t>
      </w:r>
      <w:proofErr w:type="spellStart"/>
      <w:r w:rsidR="008869F8" w:rsidRPr="00E40E0A">
        <w:rPr>
          <w:lang w:val="en-NZ"/>
        </w:rPr>
        <w:t>WiFi</w:t>
      </w:r>
      <w:proofErr w:type="spellEnd"/>
      <w:r w:rsidR="008869F8" w:rsidRPr="00E40E0A">
        <w:rPr>
          <w:lang w:val="en-NZ"/>
        </w:rPr>
        <w:t xml:space="preserve"> and phone’, and one count for ‘Support with forms or online platforms for banking, insurance and other financial tasks’)</w:t>
      </w:r>
      <w:r w:rsidR="002D1197" w:rsidRPr="00E40E0A">
        <w:rPr>
          <w:lang w:val="en-NZ"/>
        </w:rPr>
        <w:t>.</w:t>
      </w:r>
    </w:p>
    <w:p w14:paraId="2C5ED30D" w14:textId="614FDAD5" w:rsidR="009908FD" w:rsidRPr="00E40E0A" w:rsidRDefault="009908FD" w:rsidP="00165DF6">
      <w:pPr>
        <w:pStyle w:val="Heading4"/>
      </w:pPr>
      <w:r w:rsidRPr="00E40E0A">
        <w:t xml:space="preserve">Types of </w:t>
      </w:r>
      <w:r w:rsidR="00EA2464" w:rsidRPr="00E40E0A">
        <w:t>service</w:t>
      </w:r>
      <w:r w:rsidR="00F37B4B" w:rsidRPr="00E40E0A">
        <w:t>s</w:t>
      </w:r>
      <w:r w:rsidRPr="00E40E0A">
        <w:t xml:space="preserve"> and examples</w:t>
      </w:r>
    </w:p>
    <w:tbl>
      <w:tblPr>
        <w:tblStyle w:val="TableGrid"/>
        <w:tblW w:w="10201" w:type="dxa"/>
        <w:tblBorders>
          <w:top w:val="none" w:sz="18" w:space="0" w:color="4BACC6" w:themeColor="accent5"/>
          <w:left w:val="none" w:sz="18" w:space="0" w:color="4BACC6" w:themeColor="accent5"/>
          <w:bottom w:val="none" w:sz="18" w:space="0" w:color="4BACC6" w:themeColor="accent5"/>
          <w:right w:val="none" w:sz="18" w:space="0" w:color="4BACC6" w:themeColor="accent5"/>
          <w:insideH w:val="none" w:sz="18" w:space="0" w:color="4BACC6" w:themeColor="accent5"/>
          <w:insideV w:val="none" w:sz="18" w:space="0" w:color="4BACC6" w:themeColor="accent5"/>
        </w:tblBorders>
        <w:tblCellMar>
          <w:top w:w="108" w:type="dxa"/>
          <w:bottom w:w="108" w:type="dxa"/>
        </w:tblCellMar>
        <w:tblLook w:val="04A0" w:firstRow="1" w:lastRow="0" w:firstColumn="1" w:lastColumn="0" w:noHBand="0" w:noVBand="1"/>
      </w:tblPr>
      <w:tblGrid>
        <w:gridCol w:w="1980"/>
        <w:gridCol w:w="3407"/>
        <w:gridCol w:w="103"/>
        <w:gridCol w:w="4711"/>
      </w:tblGrid>
      <w:tr w:rsidR="00165DF6" w:rsidRPr="00E40E0A" w14:paraId="7FF8EDF1" w14:textId="77777777" w:rsidTr="002C612F">
        <w:trPr>
          <w:tblHeader/>
        </w:trPr>
        <w:tc>
          <w:tcPr>
            <w:tcW w:w="1980" w:type="dxa"/>
            <w:tcBorders>
              <w:top w:val="single" w:sz="4" w:space="0" w:color="31849B" w:themeColor="accent5" w:themeShade="BF"/>
              <w:left w:val="nil"/>
              <w:bottom w:val="single" w:sz="18" w:space="0" w:color="31849B" w:themeColor="accent5" w:themeShade="BF"/>
              <w:right w:val="nil"/>
            </w:tcBorders>
            <w:shd w:val="clear" w:color="auto" w:fill="DAEEF3" w:themeFill="accent5" w:themeFillTint="33"/>
          </w:tcPr>
          <w:p w14:paraId="4CD35C1C" w14:textId="7B3C73D6" w:rsidR="009908FD" w:rsidRPr="00E40E0A" w:rsidRDefault="00AA4B63" w:rsidP="00165DF6">
            <w:pPr>
              <w:pStyle w:val="Tablebody"/>
              <w:rPr>
                <w:b/>
                <w:bCs/>
              </w:rPr>
            </w:pPr>
            <w:r w:rsidRPr="00E40E0A">
              <w:rPr>
                <w:b/>
                <w:bCs/>
              </w:rPr>
              <w:t>Services</w:t>
            </w:r>
          </w:p>
        </w:tc>
        <w:tc>
          <w:tcPr>
            <w:tcW w:w="3510" w:type="dxa"/>
            <w:gridSpan w:val="2"/>
            <w:tcBorders>
              <w:top w:val="single" w:sz="4" w:space="0" w:color="31849B" w:themeColor="accent5" w:themeShade="BF"/>
              <w:left w:val="nil"/>
              <w:bottom w:val="single" w:sz="18" w:space="0" w:color="31849B" w:themeColor="accent5" w:themeShade="BF"/>
              <w:right w:val="nil"/>
            </w:tcBorders>
            <w:shd w:val="clear" w:color="auto" w:fill="DAEEF3" w:themeFill="accent5" w:themeFillTint="33"/>
          </w:tcPr>
          <w:p w14:paraId="63817576" w14:textId="77777777" w:rsidR="009908FD" w:rsidRPr="00E40E0A" w:rsidRDefault="009908FD" w:rsidP="00165DF6">
            <w:pPr>
              <w:pStyle w:val="Tablebody"/>
              <w:rPr>
                <w:b/>
                <w:bCs/>
              </w:rPr>
            </w:pPr>
            <w:r w:rsidRPr="00E40E0A">
              <w:rPr>
                <w:b/>
                <w:bCs/>
              </w:rPr>
              <w:t>What to count</w:t>
            </w:r>
          </w:p>
        </w:tc>
        <w:tc>
          <w:tcPr>
            <w:tcW w:w="4711" w:type="dxa"/>
            <w:tcBorders>
              <w:top w:val="single" w:sz="4" w:space="0" w:color="31849B" w:themeColor="accent5" w:themeShade="BF"/>
              <w:left w:val="nil"/>
              <w:bottom w:val="single" w:sz="18" w:space="0" w:color="31849B" w:themeColor="accent5" w:themeShade="BF"/>
              <w:right w:val="nil"/>
            </w:tcBorders>
            <w:shd w:val="clear" w:color="auto" w:fill="DAEEF3" w:themeFill="accent5" w:themeFillTint="33"/>
          </w:tcPr>
          <w:p w14:paraId="78842128" w14:textId="77777777" w:rsidR="009908FD" w:rsidRPr="00E40E0A" w:rsidRDefault="009908FD" w:rsidP="00165DF6">
            <w:pPr>
              <w:pStyle w:val="Tablebody"/>
              <w:rPr>
                <w:b/>
                <w:bCs/>
              </w:rPr>
            </w:pPr>
            <w:r w:rsidRPr="00E40E0A">
              <w:rPr>
                <w:b/>
                <w:bCs/>
              </w:rPr>
              <w:t>Examples</w:t>
            </w:r>
          </w:p>
        </w:tc>
      </w:tr>
      <w:tr w:rsidR="00CD28F9" w:rsidRPr="00E40E0A" w14:paraId="05F022D8" w14:textId="77777777" w:rsidTr="00233C6F">
        <w:tc>
          <w:tcPr>
            <w:tcW w:w="1980" w:type="dxa"/>
            <w:tcBorders>
              <w:top w:val="single" w:sz="18" w:space="0" w:color="31849B" w:themeColor="accent5" w:themeShade="BF"/>
              <w:left w:val="none" w:sz="4" w:space="0" w:color="000000" w:themeColor="text1"/>
              <w:bottom w:val="single" w:sz="4" w:space="0" w:color="000000" w:themeColor="text1"/>
              <w:right w:val="none" w:sz="4" w:space="0" w:color="000000" w:themeColor="text1"/>
            </w:tcBorders>
            <w:shd w:val="clear" w:color="auto" w:fill="F2F2F2" w:themeFill="background1" w:themeFillShade="F2"/>
          </w:tcPr>
          <w:p w14:paraId="0BCD44D8" w14:textId="1138CA4E" w:rsidR="00CD28F9" w:rsidRPr="00E40E0A" w:rsidRDefault="00CD28F9" w:rsidP="00CD28F9">
            <w:pPr>
              <w:pStyle w:val="Tablebody"/>
            </w:pPr>
            <w:r w:rsidRPr="00E40E0A">
              <w:t>Access to computers, email, Wi-Fi and phone</w:t>
            </w:r>
          </w:p>
        </w:tc>
        <w:tc>
          <w:tcPr>
            <w:tcW w:w="3407" w:type="dxa"/>
            <w:tcBorders>
              <w:top w:val="single" w:sz="18" w:space="0" w:color="31849B" w:themeColor="accent5" w:themeShade="BF"/>
              <w:left w:val="none" w:sz="4" w:space="0" w:color="000000" w:themeColor="text1"/>
              <w:bottom w:val="single" w:sz="4" w:space="0" w:color="000000" w:themeColor="text1"/>
              <w:right w:val="none" w:sz="4" w:space="0" w:color="000000" w:themeColor="text1"/>
            </w:tcBorders>
          </w:tcPr>
          <w:p w14:paraId="5CD6C38C" w14:textId="6E91CB37" w:rsidR="00CD28F9" w:rsidRPr="00E40E0A" w:rsidRDefault="00CD28F9" w:rsidP="00CD28F9">
            <w:pPr>
              <w:pStyle w:val="Tablebody"/>
            </w:pPr>
            <w:r w:rsidRPr="00E40E0A">
              <w:t>E</w:t>
            </w:r>
            <w:r>
              <w:t>ach</w:t>
            </w:r>
            <w:r w:rsidRPr="00E40E0A">
              <w:t xml:space="preserve"> time a client accesses the computers, email, telephone or uses the Wi-Fi.</w:t>
            </w:r>
          </w:p>
        </w:tc>
        <w:tc>
          <w:tcPr>
            <w:tcW w:w="4814" w:type="dxa"/>
            <w:gridSpan w:val="2"/>
            <w:tcBorders>
              <w:top w:val="single" w:sz="18" w:space="0" w:color="31849B" w:themeColor="accent5" w:themeShade="BF"/>
              <w:left w:val="none" w:sz="4" w:space="0" w:color="000000" w:themeColor="text1"/>
              <w:bottom w:val="single" w:sz="4" w:space="0" w:color="000000" w:themeColor="text1"/>
              <w:right w:val="none" w:sz="4" w:space="0" w:color="000000" w:themeColor="text1"/>
            </w:tcBorders>
          </w:tcPr>
          <w:p w14:paraId="1E010471" w14:textId="77777777" w:rsidR="00CD28F9" w:rsidRPr="00E40E0A" w:rsidRDefault="00CD28F9" w:rsidP="00CD28F9">
            <w:pPr>
              <w:pStyle w:val="Tablebody"/>
            </w:pPr>
            <w:r w:rsidRPr="00E40E0A">
              <w:t xml:space="preserve">Sanjay uses the computer to access his e-mail and social media </w:t>
            </w:r>
            <w:r w:rsidRPr="00E40E0A">
              <w:rPr>
                <w:i/>
                <w:iCs/>
              </w:rPr>
              <w:t>(one count ‘Access to computers, email, Wi-Fi, and phone’).</w:t>
            </w:r>
          </w:p>
          <w:p w14:paraId="6B5A6561" w14:textId="2814139B" w:rsidR="00CD28F9" w:rsidRPr="00E40E0A" w:rsidRDefault="00CD28F9" w:rsidP="00CD28F9">
            <w:pPr>
              <w:pStyle w:val="Tablebody"/>
            </w:pPr>
            <w:r w:rsidRPr="00E40E0A">
              <w:t>Ana meets with a Heartlands coordinator regarding a letter she received from Work and Income. She uses a phone at Heartlands to call the 0800 number to talk to someone from MSD (</w:t>
            </w:r>
            <w:r w:rsidRPr="00E40E0A">
              <w:rPr>
                <w:i/>
                <w:iCs/>
              </w:rPr>
              <w:t>one count ‘Access to computers, email, Wi-Fi and phone’)</w:t>
            </w:r>
          </w:p>
        </w:tc>
      </w:tr>
      <w:tr w:rsidR="00CD28F9" w:rsidRPr="00E40E0A" w14:paraId="7C633AC6" w14:textId="77777777" w:rsidTr="00233C6F">
        <w:tc>
          <w:tcPr>
            <w:tcW w:w="1980" w:type="dxa"/>
            <w:tcBorders>
              <w:top w:val="single" w:sz="4" w:space="0" w:color="000000" w:themeColor="text1"/>
              <w:left w:val="none" w:sz="4" w:space="0" w:color="000000" w:themeColor="text1"/>
              <w:bottom w:val="single" w:sz="4" w:space="0" w:color="000000" w:themeColor="text1"/>
              <w:right w:val="none" w:sz="4" w:space="0" w:color="000000" w:themeColor="text1"/>
            </w:tcBorders>
            <w:shd w:val="clear" w:color="auto" w:fill="F2F2F2" w:themeFill="background1" w:themeFillShade="F2"/>
          </w:tcPr>
          <w:p w14:paraId="388382FC" w14:textId="672A2B8C" w:rsidR="00CD28F9" w:rsidRPr="00CD28F9" w:rsidRDefault="00CD28F9" w:rsidP="00CD28F9">
            <w:pPr>
              <w:pStyle w:val="Tablebody"/>
              <w:rPr>
                <w:b/>
                <w:bCs/>
              </w:rPr>
            </w:pPr>
            <w:r w:rsidRPr="00E40E0A">
              <w:t>Informal drop-in support and chats over a cuppa</w:t>
            </w:r>
          </w:p>
        </w:tc>
        <w:tc>
          <w:tcPr>
            <w:tcW w:w="3407" w:type="dxa"/>
            <w:tcBorders>
              <w:top w:val="single" w:sz="4" w:space="0" w:color="000000" w:themeColor="text1"/>
              <w:left w:val="none" w:sz="4" w:space="0" w:color="000000" w:themeColor="text1"/>
              <w:bottom w:val="single" w:sz="4" w:space="0" w:color="000000" w:themeColor="text1"/>
              <w:right w:val="none" w:sz="4" w:space="0" w:color="000000" w:themeColor="text1"/>
            </w:tcBorders>
          </w:tcPr>
          <w:p w14:paraId="2844DA03" w14:textId="663C1B5E" w:rsidR="00CD28F9" w:rsidRPr="00CD28F9" w:rsidRDefault="00CD28F9" w:rsidP="00CD28F9">
            <w:pPr>
              <w:pStyle w:val="Tablebody"/>
              <w:rPr>
                <w:b/>
                <w:bCs/>
              </w:rPr>
            </w:pPr>
            <w:r w:rsidRPr="00E40E0A">
              <w:t>Each time Heartlands staff spend time one-on-one with a client providing social connection or conversational support.</w:t>
            </w:r>
          </w:p>
        </w:tc>
        <w:tc>
          <w:tcPr>
            <w:tcW w:w="4814" w:type="dxa"/>
            <w:gridSpan w:val="2"/>
            <w:tcBorders>
              <w:top w:val="single" w:sz="4" w:space="0" w:color="000000" w:themeColor="text1"/>
              <w:left w:val="none" w:sz="4" w:space="0" w:color="000000" w:themeColor="text1"/>
              <w:bottom w:val="single" w:sz="4" w:space="0" w:color="000000" w:themeColor="text1"/>
              <w:right w:val="none" w:sz="4" w:space="0" w:color="000000" w:themeColor="text1"/>
            </w:tcBorders>
          </w:tcPr>
          <w:p w14:paraId="746C5E1B" w14:textId="364B0317" w:rsidR="00CD28F9" w:rsidRPr="00CD28F9" w:rsidRDefault="00CD28F9" w:rsidP="00CD28F9">
            <w:pPr>
              <w:pStyle w:val="Tablebody"/>
              <w:rPr>
                <w:b/>
                <w:bCs/>
              </w:rPr>
            </w:pPr>
            <w:r w:rsidRPr="00E40E0A">
              <w:t xml:space="preserve">Mark comes by the office every Thursday morning for a cup of tea and a chat on his regular walk. He doesn’t usually need any referrals or agency support – he just wants to spend some time having a chat with the staff. </w:t>
            </w:r>
            <w:r w:rsidRPr="00E40E0A">
              <w:rPr>
                <w:i/>
                <w:iCs/>
              </w:rPr>
              <w:t>(one count ‘Informal drop-in support and chats over a cuppa’)</w:t>
            </w:r>
          </w:p>
        </w:tc>
      </w:tr>
      <w:tr w:rsidR="00CD28F9" w:rsidRPr="00E40E0A" w14:paraId="3946F148" w14:textId="77777777" w:rsidTr="00233C6F">
        <w:tc>
          <w:tcPr>
            <w:tcW w:w="1980" w:type="dxa"/>
            <w:tcBorders>
              <w:top w:val="single" w:sz="4" w:space="0" w:color="000000" w:themeColor="text1"/>
              <w:left w:val="none" w:sz="4" w:space="0" w:color="000000" w:themeColor="text1"/>
              <w:bottom w:val="single" w:sz="4" w:space="0" w:color="000000" w:themeColor="text1"/>
              <w:right w:val="none" w:sz="4" w:space="0" w:color="000000" w:themeColor="text1"/>
            </w:tcBorders>
            <w:shd w:val="clear" w:color="auto" w:fill="F2F2F2" w:themeFill="background1" w:themeFillShade="F2"/>
          </w:tcPr>
          <w:p w14:paraId="3E370FEA" w14:textId="3888AF8B" w:rsidR="00CD28F9" w:rsidRPr="00E40E0A" w:rsidRDefault="00CD28F9" w:rsidP="00CD28F9">
            <w:pPr>
              <w:pStyle w:val="Tablebody"/>
            </w:pPr>
            <w:r w:rsidRPr="00E40E0A">
              <w:t>Printing and scanning</w:t>
            </w:r>
          </w:p>
        </w:tc>
        <w:tc>
          <w:tcPr>
            <w:tcW w:w="3407" w:type="dxa"/>
            <w:tcBorders>
              <w:top w:val="single" w:sz="4" w:space="0" w:color="000000" w:themeColor="text1"/>
              <w:left w:val="none" w:sz="4" w:space="0" w:color="000000" w:themeColor="text1"/>
              <w:bottom w:val="single" w:sz="4" w:space="0" w:color="000000" w:themeColor="text1"/>
              <w:right w:val="none" w:sz="4" w:space="0" w:color="000000" w:themeColor="text1"/>
            </w:tcBorders>
          </w:tcPr>
          <w:p w14:paraId="616A559A" w14:textId="6ED87AF0" w:rsidR="00CD28F9" w:rsidRPr="00E40E0A" w:rsidRDefault="00CD28F9" w:rsidP="00CD28F9">
            <w:pPr>
              <w:pStyle w:val="Tablebody"/>
            </w:pPr>
            <w:r w:rsidRPr="00E40E0A">
              <w:t>E</w:t>
            </w:r>
            <w:r>
              <w:t>ach</w:t>
            </w:r>
            <w:r w:rsidRPr="00E40E0A">
              <w:t xml:space="preserve"> time a client uses the printer or scanner.</w:t>
            </w:r>
          </w:p>
        </w:tc>
        <w:tc>
          <w:tcPr>
            <w:tcW w:w="4814" w:type="dxa"/>
            <w:gridSpan w:val="2"/>
            <w:tcBorders>
              <w:top w:val="single" w:sz="4" w:space="0" w:color="000000" w:themeColor="text1"/>
              <w:left w:val="none" w:sz="4" w:space="0" w:color="000000" w:themeColor="text1"/>
              <w:bottom w:val="single" w:sz="4" w:space="0" w:color="000000" w:themeColor="text1"/>
              <w:right w:val="none" w:sz="4" w:space="0" w:color="000000" w:themeColor="text1"/>
            </w:tcBorders>
          </w:tcPr>
          <w:p w14:paraId="5318D8A3" w14:textId="77777777" w:rsidR="00CD28F9" w:rsidRPr="00E40E0A" w:rsidRDefault="00CD28F9" w:rsidP="00CD28F9">
            <w:pPr>
              <w:pStyle w:val="Tablebody"/>
            </w:pPr>
            <w:r w:rsidRPr="00E40E0A">
              <w:t xml:space="preserve">Leilani prints and scans some forms for applying for government support </w:t>
            </w:r>
            <w:r w:rsidRPr="00E40E0A">
              <w:rPr>
                <w:i/>
                <w:iCs/>
              </w:rPr>
              <w:t>(one count ‘Printing and scanning’).</w:t>
            </w:r>
          </w:p>
          <w:p w14:paraId="4762EDBB" w14:textId="7B3BD53B" w:rsidR="00CD28F9" w:rsidRPr="00E40E0A" w:rsidRDefault="00CD28F9" w:rsidP="00CD28F9">
            <w:pPr>
              <w:pStyle w:val="Tablebody"/>
            </w:pPr>
            <w:r w:rsidRPr="00E40E0A">
              <w:t>Meari receives support to apply for a passport from a Heartlands coordinator, which involves the scanning of a passport picture (</w:t>
            </w:r>
            <w:r w:rsidRPr="00E40E0A">
              <w:rPr>
                <w:i/>
                <w:iCs/>
              </w:rPr>
              <w:t>one count ‘Printing and scanning’)</w:t>
            </w:r>
          </w:p>
        </w:tc>
      </w:tr>
      <w:tr w:rsidR="00CD28F9" w:rsidRPr="00E40E0A" w14:paraId="7791AA33" w14:textId="77777777" w:rsidTr="3F5BCA6E">
        <w:trPr>
          <w:trHeight w:val="3095"/>
        </w:trPr>
        <w:tc>
          <w:tcPr>
            <w:tcW w:w="1980" w:type="dxa"/>
            <w:tcBorders>
              <w:top w:val="single" w:sz="4" w:space="0" w:color="000000" w:themeColor="text1"/>
              <w:left w:val="none" w:sz="4" w:space="0" w:color="000000" w:themeColor="text1"/>
              <w:bottom w:val="single" w:sz="4" w:space="0" w:color="000000" w:themeColor="text1"/>
              <w:right w:val="none" w:sz="4" w:space="0" w:color="000000" w:themeColor="text1"/>
            </w:tcBorders>
            <w:shd w:val="clear" w:color="auto" w:fill="F2F2F2" w:themeFill="background1" w:themeFillShade="F2"/>
          </w:tcPr>
          <w:p w14:paraId="0CA5A147" w14:textId="5FEE0F2C" w:rsidR="00CD28F9" w:rsidRPr="00E40E0A" w:rsidRDefault="00CD28F9" w:rsidP="00CD28F9">
            <w:pPr>
              <w:pStyle w:val="Tablebody"/>
            </w:pPr>
            <w:r w:rsidRPr="00E40E0A">
              <w:lastRenderedPageBreak/>
              <w:t>Support with forms or online platforms for banking, insurance and other financial tasks</w:t>
            </w:r>
          </w:p>
        </w:tc>
        <w:tc>
          <w:tcPr>
            <w:tcW w:w="3510" w:type="dxa"/>
            <w:gridSpan w:val="2"/>
            <w:tcBorders>
              <w:top w:val="single" w:sz="4" w:space="0" w:color="000000" w:themeColor="text1"/>
              <w:left w:val="none" w:sz="4" w:space="0" w:color="000000" w:themeColor="text1"/>
              <w:bottom w:val="single" w:sz="4" w:space="0" w:color="000000" w:themeColor="text1"/>
              <w:right w:val="none" w:sz="4" w:space="0" w:color="000000" w:themeColor="text1"/>
            </w:tcBorders>
          </w:tcPr>
          <w:p w14:paraId="31C5D2D5" w14:textId="7BC94C6F" w:rsidR="00CD28F9" w:rsidRDefault="00CD28F9" w:rsidP="00CD28F9">
            <w:pPr>
              <w:pStyle w:val="Tablebody"/>
            </w:pPr>
            <w:r>
              <w:t>Each</w:t>
            </w:r>
            <w:r w:rsidRPr="00E40E0A">
              <w:t xml:space="preserve"> time Heartlands staff provide support to a client with using their online banking, insurance or other financial platforms, or filling in related forms. </w:t>
            </w:r>
          </w:p>
          <w:p w14:paraId="6C5A7B61" w14:textId="77777777" w:rsidR="00CD28F9" w:rsidRDefault="00CD28F9" w:rsidP="00CD28F9">
            <w:pPr>
              <w:pStyle w:val="Tablebody"/>
              <w:rPr>
                <w:i/>
                <w:iCs/>
              </w:rPr>
            </w:pPr>
          </w:p>
          <w:p w14:paraId="4928E08F" w14:textId="0D360495" w:rsidR="00CD28F9" w:rsidRPr="00E40E0A" w:rsidRDefault="00CD28F9" w:rsidP="00CD28F9">
            <w:pPr>
              <w:pStyle w:val="Tablebody"/>
            </w:pPr>
            <w:r w:rsidRPr="00E40E0A">
              <w:rPr>
                <w:i/>
                <w:iCs/>
              </w:rPr>
              <w:t>Please note: Heartlands staff should never provide financial advice, and should prioritise client privacy and security when supporting them with financial tasks.</w:t>
            </w:r>
          </w:p>
        </w:tc>
        <w:tc>
          <w:tcPr>
            <w:tcW w:w="4711" w:type="dxa"/>
            <w:tcBorders>
              <w:top w:val="single" w:sz="4" w:space="0" w:color="000000" w:themeColor="text1"/>
              <w:left w:val="none" w:sz="4" w:space="0" w:color="000000" w:themeColor="text1"/>
              <w:bottom w:val="single" w:sz="4" w:space="0" w:color="000000" w:themeColor="text1"/>
              <w:right w:val="none" w:sz="4" w:space="0" w:color="000000" w:themeColor="text1"/>
            </w:tcBorders>
          </w:tcPr>
          <w:p w14:paraId="403B9787" w14:textId="59E30BCC" w:rsidR="00CD28F9" w:rsidRPr="00E40E0A" w:rsidRDefault="00CD28F9" w:rsidP="00CD28F9">
            <w:pPr>
              <w:pStyle w:val="Tablebody"/>
            </w:pPr>
            <w:r w:rsidRPr="00E40E0A">
              <w:t>Hine receives help from a Heartlands coordinator on how to pay a bill over the phone (one count ‘Support with forms or online platforms for banking, insurance and other financial tasks’)</w:t>
            </w:r>
          </w:p>
          <w:p w14:paraId="4930FE1E" w14:textId="5E8EAC14" w:rsidR="00CD28F9" w:rsidRPr="00E40E0A" w:rsidRDefault="00CD28F9" w:rsidP="00CD28F9">
            <w:pPr>
              <w:pStyle w:val="Tablebody"/>
            </w:pPr>
            <w:r w:rsidRPr="00E40E0A">
              <w:t>Kitty receives help on how to use an online banking app</w:t>
            </w:r>
            <w:r w:rsidRPr="00E40E0A">
              <w:rPr>
                <w:i/>
                <w:iCs/>
              </w:rPr>
              <w:t xml:space="preserve"> (one count ‘Support with forms or online platforms for banking, insurance and other financial tasks’)</w:t>
            </w:r>
          </w:p>
        </w:tc>
      </w:tr>
      <w:tr w:rsidR="00CD28F9" w:rsidRPr="00E40E0A" w14:paraId="455E15B0" w14:textId="77777777" w:rsidTr="3F5BCA6E">
        <w:trPr>
          <w:trHeight w:val="1826"/>
        </w:trPr>
        <w:tc>
          <w:tcPr>
            <w:tcW w:w="1980" w:type="dxa"/>
            <w:tcBorders>
              <w:top w:val="single" w:sz="4" w:space="0" w:color="000000" w:themeColor="text1"/>
              <w:left w:val="none" w:sz="4" w:space="0" w:color="000000" w:themeColor="text1"/>
              <w:bottom w:val="single" w:sz="4" w:space="0" w:color="000000" w:themeColor="text1"/>
              <w:right w:val="none" w:sz="4" w:space="0" w:color="000000" w:themeColor="text1"/>
            </w:tcBorders>
            <w:shd w:val="clear" w:color="auto" w:fill="F2F2F2" w:themeFill="background1" w:themeFillShade="F2"/>
          </w:tcPr>
          <w:p w14:paraId="6A065D38" w14:textId="1C92249A" w:rsidR="00CD28F9" w:rsidRPr="00E40E0A" w:rsidRDefault="00CD28F9" w:rsidP="00CD28F9">
            <w:pPr>
              <w:pStyle w:val="Tablebody"/>
            </w:pPr>
            <w:r w:rsidRPr="00E40E0A">
              <w:t>Support to learn how to use digital technology and devices</w:t>
            </w:r>
          </w:p>
        </w:tc>
        <w:tc>
          <w:tcPr>
            <w:tcW w:w="3510" w:type="dxa"/>
            <w:gridSpan w:val="2"/>
            <w:tcBorders>
              <w:top w:val="single" w:sz="4" w:space="0" w:color="000000" w:themeColor="text1"/>
              <w:left w:val="none" w:sz="4" w:space="0" w:color="000000" w:themeColor="text1"/>
              <w:bottom w:val="single" w:sz="4" w:space="0" w:color="000000" w:themeColor="text1"/>
              <w:right w:val="none" w:sz="4" w:space="0" w:color="000000" w:themeColor="text1"/>
            </w:tcBorders>
          </w:tcPr>
          <w:p w14:paraId="11332DA0" w14:textId="2EEB9FDB" w:rsidR="00CD28F9" w:rsidRPr="00E40E0A" w:rsidRDefault="00CD28F9" w:rsidP="00CD28F9">
            <w:pPr>
              <w:pStyle w:val="Tablebody"/>
            </w:pPr>
            <w:r w:rsidRPr="00E40E0A">
              <w:t>E</w:t>
            </w:r>
            <w:r>
              <w:t>ach</w:t>
            </w:r>
            <w:r w:rsidRPr="00E40E0A">
              <w:t xml:space="preserve"> time Heartlands staff assist a client with learning how to use digital technology or how to do tasks using digital technology. </w:t>
            </w:r>
          </w:p>
        </w:tc>
        <w:tc>
          <w:tcPr>
            <w:tcW w:w="4711" w:type="dxa"/>
            <w:tcBorders>
              <w:top w:val="single" w:sz="4" w:space="0" w:color="000000" w:themeColor="text1"/>
              <w:left w:val="none" w:sz="4" w:space="0" w:color="000000" w:themeColor="text1"/>
              <w:bottom w:val="single" w:sz="4" w:space="0" w:color="000000" w:themeColor="text1"/>
              <w:right w:val="none" w:sz="4" w:space="0" w:color="000000" w:themeColor="text1"/>
            </w:tcBorders>
          </w:tcPr>
          <w:p w14:paraId="789C1183" w14:textId="77777777" w:rsidR="00CD28F9" w:rsidRPr="00E40E0A" w:rsidRDefault="00CD28F9" w:rsidP="00CD28F9">
            <w:pPr>
              <w:pStyle w:val="Tablebody"/>
            </w:pPr>
            <w:r w:rsidRPr="00E40E0A">
              <w:t xml:space="preserve">Ariki needs help setting a new pin code on his mobile phone and learning how to do video calls with his grandkids </w:t>
            </w:r>
            <w:r w:rsidRPr="00E40E0A">
              <w:rPr>
                <w:i/>
                <w:iCs/>
              </w:rPr>
              <w:t xml:space="preserve">(one count ‘Support to learn how to use digital technology and devices’). </w:t>
            </w:r>
          </w:p>
          <w:p w14:paraId="736A0566" w14:textId="1658C4FB" w:rsidR="00CD28F9" w:rsidRPr="00E40E0A" w:rsidRDefault="00CD28F9" w:rsidP="00CD28F9">
            <w:pPr>
              <w:pStyle w:val="Tablebody"/>
              <w:rPr>
                <w:i/>
                <w:iCs/>
              </w:rPr>
            </w:pPr>
            <w:r w:rsidRPr="00E40E0A">
              <w:t>Amy receives help setting up an email account (one count ‘Support to learn how to use digital technology and devices’).</w:t>
            </w:r>
          </w:p>
        </w:tc>
      </w:tr>
    </w:tbl>
    <w:p w14:paraId="6AC211E6" w14:textId="77777777" w:rsidR="00384BE7" w:rsidRPr="00E40E0A" w:rsidRDefault="00384BE7">
      <w:pPr>
        <w:spacing w:before="0" w:after="0" w:line="240" w:lineRule="auto"/>
        <w:rPr>
          <w:b/>
          <w:color w:val="595959" w:themeColor="text1" w:themeTint="A6"/>
          <w:sz w:val="28"/>
          <w:szCs w:val="24"/>
        </w:rPr>
      </w:pPr>
      <w:r w:rsidRPr="00E40E0A">
        <w:br w:type="page"/>
      </w:r>
    </w:p>
    <w:p w14:paraId="4174019D" w14:textId="1F430FCE" w:rsidR="009908FD" w:rsidRPr="00E40E0A" w:rsidRDefault="009908FD" w:rsidP="00165DF6">
      <w:pPr>
        <w:pStyle w:val="Heading4"/>
      </w:pPr>
      <w:r w:rsidRPr="00E40E0A">
        <w:lastRenderedPageBreak/>
        <w:t>Template example</w:t>
      </w:r>
      <w:r w:rsidR="00420A14" w:rsidRPr="00E40E0A">
        <w:t xml:space="preserve"> – Total </w:t>
      </w:r>
      <w:r w:rsidR="005D1F3C" w:rsidRPr="00E40E0A">
        <w:t xml:space="preserve">Other </w:t>
      </w:r>
      <w:r w:rsidR="00173313" w:rsidRPr="00E40E0A">
        <w:t xml:space="preserve">Services </w:t>
      </w:r>
      <w:r w:rsidR="005D1F3C" w:rsidRPr="00E40E0A">
        <w:t>for the quarter</w:t>
      </w:r>
    </w:p>
    <w:p w14:paraId="1A6ECC30" w14:textId="750CEA16" w:rsidR="009908FD" w:rsidRPr="00E40E0A" w:rsidRDefault="009908FD" w:rsidP="009908FD">
      <w:r w:rsidRPr="00E40E0A">
        <w:t xml:space="preserve">In this example, Heartlands clients received 66 instances of other </w:t>
      </w:r>
      <w:r w:rsidR="00111FCA" w:rsidRPr="00E40E0A">
        <w:t>services</w:t>
      </w:r>
      <w:r w:rsidRPr="00E40E0A">
        <w:t xml:space="preserve"> across the reporting period.</w:t>
      </w:r>
    </w:p>
    <w:p w14:paraId="279C1359" w14:textId="5E5A577B" w:rsidR="009908FD" w:rsidRPr="00E40E0A" w:rsidRDefault="00560EBA" w:rsidP="009908FD">
      <w:pPr>
        <w:rPr>
          <w:b/>
          <w:bCs/>
        </w:rPr>
      </w:pPr>
      <w:r w:rsidRPr="00560EBA">
        <w:rPr>
          <w:b/>
          <w:bCs/>
          <w:noProof/>
        </w:rPr>
        <w:drawing>
          <wp:inline distT="0" distB="0" distL="0" distR="0" wp14:anchorId="4ADAF787" wp14:editId="7C13989D">
            <wp:extent cx="6408420" cy="3082925"/>
            <wp:effectExtent l="0" t="0" r="0" b="3175"/>
            <wp:docPr id="11773016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7301682" name=""/>
                    <pic:cNvPicPr/>
                  </pic:nvPicPr>
                  <pic:blipFill>
                    <a:blip r:embed="rId30"/>
                    <a:stretch>
                      <a:fillRect/>
                    </a:stretch>
                  </pic:blipFill>
                  <pic:spPr>
                    <a:xfrm>
                      <a:off x="0" y="0"/>
                      <a:ext cx="6408420" cy="3082925"/>
                    </a:xfrm>
                    <a:prstGeom prst="rect">
                      <a:avLst/>
                    </a:prstGeom>
                  </pic:spPr>
                </pic:pic>
              </a:graphicData>
            </a:graphic>
          </wp:inline>
        </w:drawing>
      </w:r>
    </w:p>
    <w:p w14:paraId="47BB6225" w14:textId="77777777" w:rsidR="003C1213" w:rsidRPr="00E40E0A" w:rsidRDefault="003C1213" w:rsidP="00FA6A0F">
      <w:r w:rsidRPr="00E40E0A">
        <w:br w:type="page"/>
      </w:r>
    </w:p>
    <w:p w14:paraId="299F02DE" w14:textId="105FD6AD" w:rsidR="009908FD" w:rsidRPr="00E40E0A" w:rsidRDefault="009908FD" w:rsidP="009908FD">
      <w:pPr>
        <w:pStyle w:val="Heading2"/>
        <w:rPr>
          <w:color w:val="BF9F00" w:themeColor="accent6" w:themeShade="BF"/>
        </w:rPr>
      </w:pPr>
      <w:bookmarkStart w:id="17" w:name="_Toc233098781"/>
      <w:r w:rsidRPr="00E40E0A">
        <w:rPr>
          <w:color w:val="BF9F00" w:themeColor="accent6" w:themeShade="BF"/>
        </w:rPr>
        <w:lastRenderedPageBreak/>
        <w:t xml:space="preserve">Section 5: </w:t>
      </w:r>
      <w:r w:rsidR="005B67C9" w:rsidRPr="00E40E0A">
        <w:rPr>
          <w:color w:val="BF9F00" w:themeColor="accent6" w:themeShade="BF"/>
        </w:rPr>
        <w:t>Qualitative</w:t>
      </w:r>
      <w:r w:rsidRPr="00E40E0A">
        <w:rPr>
          <w:color w:val="BF9F00" w:themeColor="accent6" w:themeShade="BF"/>
        </w:rPr>
        <w:t xml:space="preserve"> reporting</w:t>
      </w:r>
      <w:bookmarkEnd w:id="17"/>
    </w:p>
    <w:p w14:paraId="543DC7B4" w14:textId="320D7F48" w:rsidR="009908FD" w:rsidRPr="00E40E0A" w:rsidRDefault="005B67C9" w:rsidP="009908FD">
      <w:pPr>
        <w:pStyle w:val="Heading3"/>
      </w:pPr>
      <w:bookmarkStart w:id="18" w:name="_Toc233098782"/>
      <w:r w:rsidRPr="00E40E0A">
        <w:t>Qualitative</w:t>
      </w:r>
      <w:r w:rsidR="009908FD" w:rsidRPr="00E40E0A">
        <w:t>: C</w:t>
      </w:r>
      <w:r w:rsidR="00F7345C" w:rsidRPr="00E40E0A">
        <w:t>ase example</w:t>
      </w:r>
      <w:r w:rsidR="00DC353F">
        <w:t>s</w:t>
      </w:r>
      <w:bookmarkEnd w:id="18"/>
    </w:p>
    <w:p w14:paraId="6123220D" w14:textId="77777777" w:rsidR="009908FD" w:rsidRPr="00E40E0A" w:rsidRDefault="009908FD" w:rsidP="7045221C">
      <w:pPr>
        <w:pStyle w:val="Normal-emphasis"/>
        <w:rPr>
          <w:b w:val="0"/>
          <w:bCs w:val="0"/>
        </w:rPr>
      </w:pPr>
      <w:r>
        <w:t>Data collected in this section</w:t>
      </w:r>
    </w:p>
    <w:p w14:paraId="1BDE2883" w14:textId="39141639" w:rsidR="009908FD" w:rsidRPr="00E40E0A" w:rsidRDefault="009908FD" w:rsidP="009908FD">
      <w:r w:rsidRPr="00E40E0A">
        <w:t xml:space="preserve">This section collects anonymised </w:t>
      </w:r>
      <w:r w:rsidR="00B43497" w:rsidRPr="00E40E0A">
        <w:t xml:space="preserve">examples of </w:t>
      </w:r>
      <w:r w:rsidR="00CE1B97" w:rsidRPr="00E40E0A">
        <w:t xml:space="preserve">support </w:t>
      </w:r>
      <w:r w:rsidR="00B43497" w:rsidRPr="00E40E0A">
        <w:t>provided to clients by Heartlands</w:t>
      </w:r>
      <w:r w:rsidRPr="00E40E0A">
        <w:t xml:space="preserve">. The chosen </w:t>
      </w:r>
      <w:r w:rsidR="00EB07BF" w:rsidRPr="00E40E0A">
        <w:t>case examples</w:t>
      </w:r>
      <w:r w:rsidRPr="00E40E0A">
        <w:t xml:space="preserve"> may highlight complexity, demonstrate impact, or reflect trends and barriers affecting people in your community.</w:t>
      </w:r>
    </w:p>
    <w:p w14:paraId="34C4F09F" w14:textId="77777777" w:rsidR="009908FD" w:rsidRPr="00E40E0A" w:rsidRDefault="009908FD" w:rsidP="00E83DCD">
      <w:pPr>
        <w:pStyle w:val="Normal-emphasis"/>
        <w:rPr>
          <w:b w:val="0"/>
          <w:bCs w:val="0"/>
        </w:rPr>
      </w:pPr>
      <w:r w:rsidRPr="00E83DCD">
        <w:t>Guidance</w:t>
      </w:r>
      <w:r w:rsidRPr="00E40E0A">
        <w:rPr>
          <w:b w:val="0"/>
          <w:bCs w:val="0"/>
        </w:rPr>
        <w:tab/>
      </w:r>
    </w:p>
    <w:p w14:paraId="024FE519" w14:textId="4352B20B" w:rsidR="009908FD" w:rsidRPr="00E40E0A" w:rsidRDefault="009908FD" w:rsidP="00CC6999">
      <w:r w:rsidRPr="00E40E0A">
        <w:t xml:space="preserve">You are required to provide one </w:t>
      </w:r>
      <w:r w:rsidR="00F7345C" w:rsidRPr="00E40E0A">
        <w:t>case example</w:t>
      </w:r>
      <w:r w:rsidRPr="00E40E0A">
        <w:t xml:space="preserve">. You have the option of providing a second </w:t>
      </w:r>
      <w:r w:rsidR="0042084A" w:rsidRPr="00E40E0A">
        <w:t xml:space="preserve">case example </w:t>
      </w:r>
      <w:r w:rsidRPr="00E40E0A">
        <w:t xml:space="preserve">as well. Each </w:t>
      </w:r>
      <w:r w:rsidR="00B43497" w:rsidRPr="00E40E0A">
        <w:t>case example</w:t>
      </w:r>
      <w:r w:rsidRPr="00E40E0A">
        <w:t xml:space="preserve"> should be:</w:t>
      </w:r>
    </w:p>
    <w:p w14:paraId="4E14A1AF" w14:textId="4106DB8D" w:rsidR="009908FD" w:rsidRPr="00E40E0A" w:rsidRDefault="009908FD" w:rsidP="00FA6A0F">
      <w:pPr>
        <w:pStyle w:val="Bullet1"/>
        <w:rPr>
          <w:lang w:val="en-NZ"/>
        </w:rPr>
      </w:pPr>
      <w:r w:rsidRPr="00E40E0A">
        <w:rPr>
          <w:lang w:val="en-NZ"/>
        </w:rPr>
        <w:t>Approx</w:t>
      </w:r>
      <w:r w:rsidR="00EE1F78" w:rsidRPr="00E40E0A">
        <w:rPr>
          <w:lang w:val="en-NZ"/>
        </w:rPr>
        <w:t>imately</w:t>
      </w:r>
      <w:r w:rsidRPr="00E40E0A">
        <w:rPr>
          <w:lang w:val="en-NZ"/>
        </w:rPr>
        <w:t xml:space="preserve"> 100-150 words long</w:t>
      </w:r>
    </w:p>
    <w:p w14:paraId="088B99DC" w14:textId="45170E5B" w:rsidR="009908FD" w:rsidRPr="00E40E0A" w:rsidRDefault="009908FD" w:rsidP="00FA6A0F">
      <w:pPr>
        <w:pStyle w:val="Bullet1"/>
        <w:rPr>
          <w:lang w:val="en-NZ"/>
        </w:rPr>
      </w:pPr>
      <w:r w:rsidRPr="00E40E0A">
        <w:rPr>
          <w:lang w:val="en-NZ"/>
        </w:rPr>
        <w:t>Based on</w:t>
      </w:r>
      <w:r w:rsidR="00825B39" w:rsidRPr="00E40E0A">
        <w:rPr>
          <w:lang w:val="en-NZ"/>
        </w:rPr>
        <w:t xml:space="preserve"> support provided to</w:t>
      </w:r>
      <w:r w:rsidRPr="00E40E0A">
        <w:rPr>
          <w:lang w:val="en-NZ"/>
        </w:rPr>
        <w:t xml:space="preserve"> a real client </w:t>
      </w:r>
    </w:p>
    <w:p w14:paraId="6E9A4AE3" w14:textId="189E60FF" w:rsidR="009908FD" w:rsidRPr="00E40E0A" w:rsidRDefault="004D065A" w:rsidP="00FA6A0F">
      <w:pPr>
        <w:pStyle w:val="Bullet1"/>
        <w:rPr>
          <w:lang w:val="en-NZ"/>
        </w:rPr>
      </w:pPr>
      <w:r w:rsidRPr="00E40E0A">
        <w:rPr>
          <w:lang w:val="en-NZ"/>
        </w:rPr>
        <w:t>Anonymised</w:t>
      </w:r>
      <w:r w:rsidR="009908FD" w:rsidRPr="00E40E0A">
        <w:rPr>
          <w:lang w:val="en-NZ"/>
        </w:rPr>
        <w:t xml:space="preserve"> – any identifying details should be removed</w:t>
      </w:r>
    </w:p>
    <w:p w14:paraId="3037C89F" w14:textId="06CA447F" w:rsidR="009908FD" w:rsidRPr="00E40E0A" w:rsidRDefault="009908FD" w:rsidP="00CC6999">
      <w:r w:rsidRPr="00E40E0A">
        <w:t xml:space="preserve">Each </w:t>
      </w:r>
      <w:r w:rsidR="00B43497" w:rsidRPr="00E40E0A">
        <w:t>case example</w:t>
      </w:r>
      <w:r w:rsidRPr="00E40E0A">
        <w:t xml:space="preserve"> should cover:</w:t>
      </w:r>
    </w:p>
    <w:p w14:paraId="671853CD" w14:textId="56CACF67" w:rsidR="009908FD" w:rsidRPr="00E40E0A" w:rsidRDefault="009908FD" w:rsidP="00FA6A0F">
      <w:pPr>
        <w:pStyle w:val="Bullet1"/>
        <w:rPr>
          <w:lang w:val="en-NZ"/>
        </w:rPr>
      </w:pPr>
      <w:r w:rsidRPr="00E40E0A">
        <w:rPr>
          <w:lang w:val="en-NZ"/>
        </w:rPr>
        <w:t xml:space="preserve">The situation: </w:t>
      </w:r>
      <w:r w:rsidR="00A9718E" w:rsidRPr="00E40E0A">
        <w:rPr>
          <w:lang w:val="en-NZ"/>
        </w:rPr>
        <w:t xml:space="preserve">presenting </w:t>
      </w:r>
      <w:r w:rsidRPr="00E40E0A">
        <w:rPr>
          <w:lang w:val="en-NZ"/>
        </w:rPr>
        <w:t>needs, challenges or barriers</w:t>
      </w:r>
      <w:r w:rsidR="00AE13AF" w:rsidRPr="00E40E0A">
        <w:rPr>
          <w:lang w:val="en-NZ"/>
        </w:rPr>
        <w:t xml:space="preserve"> </w:t>
      </w:r>
    </w:p>
    <w:p w14:paraId="2B53C9B9" w14:textId="77777777" w:rsidR="009908FD" w:rsidRPr="00E40E0A" w:rsidRDefault="009908FD" w:rsidP="00FA6A0F">
      <w:pPr>
        <w:pStyle w:val="Bullet1"/>
        <w:rPr>
          <w:lang w:val="en-NZ"/>
        </w:rPr>
      </w:pPr>
      <w:r w:rsidRPr="00E40E0A">
        <w:rPr>
          <w:lang w:val="en-NZ"/>
        </w:rPr>
        <w:t>Your actions: What you did to help the client</w:t>
      </w:r>
    </w:p>
    <w:p w14:paraId="486E8769" w14:textId="1B148058" w:rsidR="009908FD" w:rsidRPr="00E40E0A" w:rsidRDefault="009908FD" w:rsidP="00FA6A0F">
      <w:pPr>
        <w:pStyle w:val="Bullet1"/>
        <w:rPr>
          <w:lang w:val="en-NZ"/>
        </w:rPr>
      </w:pPr>
      <w:r w:rsidRPr="00E40E0A">
        <w:rPr>
          <w:lang w:val="en-NZ"/>
        </w:rPr>
        <w:t>Outcome: What happened? What</w:t>
      </w:r>
      <w:r w:rsidR="00381CC7" w:rsidRPr="00E40E0A">
        <w:rPr>
          <w:lang w:val="en-NZ"/>
        </w:rPr>
        <w:t xml:space="preserve"> </w:t>
      </w:r>
      <w:r w:rsidR="000C58E9" w:rsidRPr="00E40E0A">
        <w:rPr>
          <w:lang w:val="en-NZ"/>
        </w:rPr>
        <w:t>was the result for the client?</w:t>
      </w:r>
      <w:r w:rsidRPr="00E40E0A">
        <w:rPr>
          <w:lang w:val="en-NZ"/>
        </w:rPr>
        <w:t xml:space="preserve"> Were there any unresolved issues?</w:t>
      </w:r>
    </w:p>
    <w:p w14:paraId="0BE17C81" w14:textId="687959CA" w:rsidR="00384BE7" w:rsidRPr="00E40E0A" w:rsidRDefault="00384BE7" w:rsidP="00384BE7">
      <w:pPr>
        <w:pStyle w:val="Normal-colourtextbox"/>
        <w:rPr>
          <w:b/>
          <w:bCs/>
        </w:rPr>
      </w:pPr>
      <w:r w:rsidRPr="00E40E0A">
        <w:rPr>
          <w:b/>
          <w:bCs/>
        </w:rPr>
        <w:t>Example</w:t>
      </w:r>
    </w:p>
    <w:p w14:paraId="66CEF691" w14:textId="409E16E7" w:rsidR="009908FD" w:rsidRPr="00E40E0A" w:rsidRDefault="009908FD" w:rsidP="00384BE7">
      <w:pPr>
        <w:pStyle w:val="Normal-colourtextbox"/>
      </w:pPr>
      <w:r w:rsidRPr="00E40E0A">
        <w:t xml:space="preserve">Mr A is an older man in his 70s. He came to Heartlands on Monday morning asking for support with purchasing a new phone. His phone had recently stopped working. Heartlands staff contacted the local MSD Work and Income team to check the process for accessing a grant or benefit advance payment. </w:t>
      </w:r>
      <w:r w:rsidR="00462374" w:rsidRPr="00E40E0A">
        <w:t>We</w:t>
      </w:r>
      <w:r w:rsidRPr="00E40E0A">
        <w:t xml:space="preserve"> supported him to get together all the documentation he needed, including researching a new phone and options, and then helped him call MSD W&amp;I. Mr A spoke to MSD W&amp;I, who approved an advance payment which was put onto Mr A’s payment card. Mr A now has a new phone, and we have spent several hours showing him how to use the new functions, including video calling his grandchildren and installing online banking apps. </w:t>
      </w:r>
    </w:p>
    <w:p w14:paraId="78D43FE8" w14:textId="662511AD" w:rsidR="0045313A" w:rsidRPr="00E40E0A" w:rsidRDefault="0045313A" w:rsidP="00FA6A0F">
      <w:r w:rsidRPr="00E40E0A">
        <w:br w:type="page"/>
      </w:r>
    </w:p>
    <w:p w14:paraId="29D08094" w14:textId="77777777" w:rsidR="009908FD" w:rsidRPr="00E40E0A" w:rsidRDefault="009908FD" w:rsidP="009908FD">
      <w:pPr>
        <w:pStyle w:val="Heading3"/>
      </w:pPr>
      <w:bookmarkStart w:id="19" w:name="_Toc233098783"/>
      <w:r w:rsidRPr="00E40E0A">
        <w:lastRenderedPageBreak/>
        <w:t>Qualitative: Issues and patterns in client access</w:t>
      </w:r>
      <w:bookmarkEnd w:id="19"/>
    </w:p>
    <w:p w14:paraId="3EE182E2" w14:textId="77777777" w:rsidR="009908FD" w:rsidRPr="00E40E0A" w:rsidRDefault="009908FD" w:rsidP="3B5D3CAA">
      <w:pPr>
        <w:pStyle w:val="Normal-emphasis"/>
        <w:rPr>
          <w:b w:val="0"/>
          <w:bCs w:val="0"/>
        </w:rPr>
      </w:pPr>
      <w:r>
        <w:t>Data collected in this section</w:t>
      </w:r>
    </w:p>
    <w:p w14:paraId="6C66FF20" w14:textId="58A27134" w:rsidR="009908FD" w:rsidRPr="00E40E0A" w:rsidRDefault="009908FD" w:rsidP="009908FD">
      <w:r w:rsidRPr="00E40E0A">
        <w:t xml:space="preserve">This section asks you to share common issues that are resulting in clients </w:t>
      </w:r>
      <w:r w:rsidR="00A12488" w:rsidRPr="00E40E0A">
        <w:t>needing to access</w:t>
      </w:r>
      <w:r w:rsidRPr="00E40E0A">
        <w:t xml:space="preserve"> Heartlands, or patterns and themes you are noticing in client support needs.</w:t>
      </w:r>
    </w:p>
    <w:p w14:paraId="46566576" w14:textId="77777777" w:rsidR="009908FD" w:rsidRPr="00E83DCD" w:rsidRDefault="009908FD" w:rsidP="00E83DCD">
      <w:pPr>
        <w:pStyle w:val="Normal-emphasis"/>
      </w:pPr>
      <w:r w:rsidRPr="00E83DCD">
        <w:t>Guidance</w:t>
      </w:r>
    </w:p>
    <w:p w14:paraId="7B7F3D00" w14:textId="5AEB2A32" w:rsidR="009908FD" w:rsidRPr="00E40E0A" w:rsidRDefault="009908FD" w:rsidP="00CC6999">
      <w:r w:rsidRPr="00E40E0A">
        <w:t xml:space="preserve">This section is optional. The information you share through this section will help us </w:t>
      </w:r>
      <w:r w:rsidR="004E2303">
        <w:t xml:space="preserve">to better </w:t>
      </w:r>
      <w:r w:rsidRPr="00E40E0A">
        <w:t>understand the issues that are impacting people in your community</w:t>
      </w:r>
      <w:r w:rsidR="005432BC" w:rsidRPr="00E40E0A">
        <w:t xml:space="preserve"> and their access to</w:t>
      </w:r>
      <w:r w:rsidR="003B33CB" w:rsidRPr="00E40E0A">
        <w:t xml:space="preserve"> the</w:t>
      </w:r>
      <w:r w:rsidR="005432BC" w:rsidRPr="00E40E0A">
        <w:t xml:space="preserve"> services they need</w:t>
      </w:r>
      <w:r w:rsidRPr="00E40E0A">
        <w:t>, and common challenges they experience.</w:t>
      </w:r>
    </w:p>
    <w:p w14:paraId="5B5420BC" w14:textId="77777777" w:rsidR="009908FD" w:rsidRPr="00E40E0A" w:rsidRDefault="009908FD" w:rsidP="00CC6999">
      <w:r w:rsidRPr="00E40E0A">
        <w:t>Your response should be a maximum of 150 words long.</w:t>
      </w:r>
    </w:p>
    <w:p w14:paraId="4578B053" w14:textId="77777777" w:rsidR="009908FD" w:rsidRPr="00E40E0A" w:rsidRDefault="009908FD" w:rsidP="009923DB">
      <w:pPr>
        <w:pStyle w:val="Normal-colourtextbox"/>
        <w:rPr>
          <w:b/>
          <w:bCs/>
        </w:rPr>
      </w:pPr>
      <w:r w:rsidRPr="00E40E0A">
        <w:rPr>
          <w:b/>
          <w:bCs/>
        </w:rPr>
        <w:t>Example</w:t>
      </w:r>
    </w:p>
    <w:p w14:paraId="37E5D315" w14:textId="22607CF4" w:rsidR="007C0418" w:rsidRPr="00E40E0A" w:rsidRDefault="009908FD" w:rsidP="009923DB">
      <w:pPr>
        <w:pStyle w:val="Normal-colourtextbox"/>
      </w:pPr>
      <w:r w:rsidRPr="00E40E0A">
        <w:t xml:space="preserve">We </w:t>
      </w:r>
      <w:r w:rsidR="006E5383" w:rsidRPr="00E40E0A">
        <w:t xml:space="preserve">have seen an overall increase in requests for support this past quarter. We </w:t>
      </w:r>
      <w:r w:rsidRPr="00E40E0A">
        <w:t xml:space="preserve">have seen </w:t>
      </w:r>
      <w:r w:rsidR="00027F21" w:rsidRPr="00E40E0A">
        <w:t>more</w:t>
      </w:r>
      <w:r w:rsidRPr="00E40E0A">
        <w:t xml:space="preserve"> requests for financial assistance and </w:t>
      </w:r>
      <w:r w:rsidR="001F71B9" w:rsidRPr="00E40E0A">
        <w:t>KiwiSaver</w:t>
      </w:r>
      <w:r w:rsidRPr="00E40E0A">
        <w:t xml:space="preserve"> </w:t>
      </w:r>
      <w:r w:rsidR="006504C3" w:rsidRPr="00E40E0A">
        <w:t>H</w:t>
      </w:r>
      <w:r w:rsidRPr="00E40E0A">
        <w:t>ardship withdrawals</w:t>
      </w:r>
      <w:r w:rsidR="00CE4F95" w:rsidRPr="00E40E0A">
        <w:t xml:space="preserve">. </w:t>
      </w:r>
      <w:r w:rsidRPr="00E40E0A">
        <w:t xml:space="preserve">We are also seeing more people experiencing homelessness and are providing significantly more food parcels than we have before. </w:t>
      </w:r>
      <w:r w:rsidR="007C0418" w:rsidRPr="00E40E0A">
        <w:t xml:space="preserve">We have noticed that more people are asking us for help with accessing Telehealth/online GPs since the local GP clinic closed down. </w:t>
      </w:r>
      <w:r w:rsidR="006E5383" w:rsidRPr="00E40E0A">
        <w:t>However, we have also noticed an expected</w:t>
      </w:r>
      <w:r w:rsidR="001F71B9" w:rsidRPr="00E40E0A">
        <w:t xml:space="preserve"> decrease in requests for </w:t>
      </w:r>
      <w:r w:rsidR="007C0418" w:rsidRPr="00E40E0A">
        <w:t xml:space="preserve">support around visa applications due </w:t>
      </w:r>
      <w:r w:rsidR="006E5383" w:rsidRPr="00E40E0A">
        <w:t xml:space="preserve">to there being significantly less seasonal workers in our area </w:t>
      </w:r>
      <w:r w:rsidR="00CE4F95" w:rsidRPr="00E40E0A">
        <w:t>over the winter months</w:t>
      </w:r>
      <w:r w:rsidR="006E5383" w:rsidRPr="00E40E0A">
        <w:t xml:space="preserve">. </w:t>
      </w:r>
    </w:p>
    <w:p w14:paraId="29A5B43D" w14:textId="4FCED206" w:rsidR="00F82318" w:rsidRPr="00E40E0A" w:rsidRDefault="00F82318" w:rsidP="00F82318">
      <w:pPr>
        <w:pStyle w:val="Heading3"/>
      </w:pPr>
      <w:bookmarkStart w:id="20" w:name="_Toc233098784"/>
      <w:r w:rsidRPr="00E40E0A">
        <w:t xml:space="preserve">Qualitative: </w:t>
      </w:r>
      <w:r w:rsidR="00880F35" w:rsidRPr="00E40E0A">
        <w:t>Quarterly news from your Heartlands site</w:t>
      </w:r>
      <w:bookmarkEnd w:id="20"/>
    </w:p>
    <w:p w14:paraId="550040A8" w14:textId="77777777" w:rsidR="00F82318" w:rsidRPr="00E83DCD" w:rsidRDefault="00F82318" w:rsidP="00E83DCD">
      <w:pPr>
        <w:pStyle w:val="Normal-emphasis"/>
      </w:pPr>
      <w:r w:rsidRPr="00E83DCD">
        <w:t>Data collected in this section</w:t>
      </w:r>
    </w:p>
    <w:p w14:paraId="05BD453A" w14:textId="75A36984" w:rsidR="00F82318" w:rsidRPr="00E40E0A" w:rsidRDefault="00F82318" w:rsidP="00F82318">
      <w:r w:rsidRPr="00E40E0A">
        <w:t>This section asks you to share</w:t>
      </w:r>
      <w:r w:rsidR="007412F5" w:rsidRPr="00E40E0A">
        <w:t xml:space="preserve"> a</w:t>
      </w:r>
      <w:r w:rsidR="005A46CD" w:rsidRPr="00E40E0A">
        <w:t>bout what</w:t>
      </w:r>
      <w:r w:rsidR="007412F5" w:rsidRPr="00E40E0A">
        <w:t xml:space="preserve"> your Heartlands team has been doing </w:t>
      </w:r>
      <w:r w:rsidR="0020658B" w:rsidRPr="00E40E0A">
        <w:t xml:space="preserve">over the past quarter </w:t>
      </w:r>
      <w:r w:rsidR="007412F5" w:rsidRPr="00E40E0A">
        <w:t>to support your community, build networks or improve access to services</w:t>
      </w:r>
      <w:r w:rsidRPr="00E40E0A">
        <w:t>.</w:t>
      </w:r>
      <w:r w:rsidR="00803254" w:rsidRPr="00E40E0A">
        <w:t xml:space="preserve"> For example, this could include sharing about community hui that you facilitate or attend, </w:t>
      </w:r>
      <w:r w:rsidR="00AB6832" w:rsidRPr="00E40E0A">
        <w:t xml:space="preserve">market days or events that you’ve attended, or new promotional initiatives or efforts. </w:t>
      </w:r>
    </w:p>
    <w:p w14:paraId="49156D87" w14:textId="77777777" w:rsidR="00F82318" w:rsidRPr="00E83DCD" w:rsidRDefault="00F82318" w:rsidP="00E83DCD">
      <w:pPr>
        <w:pStyle w:val="Normal-emphasis"/>
      </w:pPr>
      <w:r w:rsidRPr="00E83DCD">
        <w:t>Guidance</w:t>
      </w:r>
    </w:p>
    <w:p w14:paraId="5617BB5E" w14:textId="45D0463A" w:rsidR="00F82318" w:rsidRPr="00E40E0A" w:rsidRDefault="00F82318" w:rsidP="00F82318">
      <w:r w:rsidRPr="00E40E0A">
        <w:t xml:space="preserve">This section is optional. The information you share through this section will help us understand </w:t>
      </w:r>
      <w:r w:rsidR="005A46CD" w:rsidRPr="00E40E0A">
        <w:t xml:space="preserve">more about </w:t>
      </w:r>
      <w:r w:rsidR="002620F8" w:rsidRPr="00E40E0A">
        <w:t>the other activities and work that you are doing in your communities</w:t>
      </w:r>
      <w:r w:rsidR="0073497A" w:rsidRPr="00E40E0A">
        <w:t>.</w:t>
      </w:r>
    </w:p>
    <w:p w14:paraId="677BF17E" w14:textId="77777777" w:rsidR="00F82318" w:rsidRPr="00E40E0A" w:rsidRDefault="00F82318" w:rsidP="00F82318">
      <w:r w:rsidRPr="00E40E0A">
        <w:t>Your response should be a maximum of 150 words long.</w:t>
      </w:r>
    </w:p>
    <w:p w14:paraId="0C17D52D" w14:textId="77777777" w:rsidR="00972BFF" w:rsidRPr="00E40E0A" w:rsidRDefault="00972BFF" w:rsidP="00F82318"/>
    <w:p w14:paraId="46B76DDC" w14:textId="4BF171DB" w:rsidR="009908FD" w:rsidRPr="00E40E0A" w:rsidRDefault="009908FD" w:rsidP="009908FD">
      <w:pPr>
        <w:pStyle w:val="Heading3"/>
      </w:pPr>
      <w:bookmarkStart w:id="21" w:name="_Toc233098785"/>
      <w:r w:rsidRPr="00E40E0A">
        <w:t>Qualitative: Additional comments</w:t>
      </w:r>
      <w:bookmarkEnd w:id="21"/>
    </w:p>
    <w:p w14:paraId="05FE7076" w14:textId="77777777" w:rsidR="009908FD" w:rsidRPr="00E40E0A" w:rsidRDefault="009908FD" w:rsidP="2B1E5DD0">
      <w:pPr>
        <w:pStyle w:val="Normal-emphasis"/>
        <w:rPr>
          <w:b w:val="0"/>
          <w:bCs w:val="0"/>
        </w:rPr>
      </w:pPr>
      <w:r>
        <w:t>Data collected in this section</w:t>
      </w:r>
    </w:p>
    <w:p w14:paraId="0D2D02B0" w14:textId="7DB8C650" w:rsidR="009908FD" w:rsidRPr="00E40E0A" w:rsidRDefault="009908FD" w:rsidP="009908FD">
      <w:r w:rsidRPr="00E40E0A">
        <w:t xml:space="preserve">This section asks you </w:t>
      </w:r>
      <w:r w:rsidR="005F5F5A" w:rsidRPr="00E40E0A">
        <w:t xml:space="preserve">to </w:t>
      </w:r>
      <w:r w:rsidRPr="00E40E0A">
        <w:t>share any additional comments about the last quarter that you feel are relevant for MSD to be aware of, but which th</w:t>
      </w:r>
      <w:r w:rsidR="00DA001F" w:rsidRPr="00E40E0A">
        <w:t>e</w:t>
      </w:r>
      <w:r w:rsidRPr="00E40E0A">
        <w:t xml:space="preserve"> report has not been able to capture. This could include, for example, agencies that you often support people to access but which aren’t listed in Section 2.</w:t>
      </w:r>
    </w:p>
    <w:p w14:paraId="12CCC6AC" w14:textId="77777777" w:rsidR="009908FD" w:rsidRPr="00E83DCD" w:rsidRDefault="009908FD" w:rsidP="00E83DCD">
      <w:pPr>
        <w:pStyle w:val="Normal-emphasis"/>
      </w:pPr>
      <w:r w:rsidRPr="00E83DCD">
        <w:t>Guidance</w:t>
      </w:r>
    </w:p>
    <w:p w14:paraId="54EE78D1" w14:textId="77777777" w:rsidR="009908FD" w:rsidRPr="00E40E0A" w:rsidRDefault="009908FD" w:rsidP="00CC6999">
      <w:r w:rsidRPr="00E40E0A">
        <w:t>This section is optional.</w:t>
      </w:r>
    </w:p>
    <w:p w14:paraId="5B9DDCF0" w14:textId="5DA7BEFA" w:rsidR="009908FD" w:rsidRPr="00E40E0A" w:rsidRDefault="009908FD" w:rsidP="00CC6999">
      <w:r w:rsidRPr="00E40E0A">
        <w:t xml:space="preserve">Please don't use this section to request support from </w:t>
      </w:r>
      <w:r w:rsidR="005B67C9" w:rsidRPr="00E40E0A">
        <w:t>MSD or</w:t>
      </w:r>
      <w:r w:rsidRPr="00E40E0A">
        <w:t xml:space="preserve"> share information with MSD that requires a response or action. For any requests or urgent information, please contact your MSD Relationship Manager (RM).</w:t>
      </w:r>
    </w:p>
    <w:p w14:paraId="5231DC6C" w14:textId="77777777" w:rsidR="009908FD" w:rsidRPr="00E40E0A" w:rsidRDefault="009908FD" w:rsidP="00FA6A0F">
      <w:pPr>
        <w:rPr>
          <w:szCs w:val="24"/>
        </w:rPr>
      </w:pPr>
      <w:r w:rsidRPr="00E40E0A">
        <w:br w:type="page"/>
      </w:r>
    </w:p>
    <w:p w14:paraId="5DE1F107" w14:textId="541D1EA5" w:rsidR="009908FD" w:rsidRPr="009522DB" w:rsidRDefault="009908FD" w:rsidP="00BA18ED">
      <w:pPr>
        <w:pStyle w:val="Heading2"/>
        <w:rPr>
          <w:color w:val="BF9F00" w:themeColor="accent6" w:themeShade="BF"/>
        </w:rPr>
      </w:pPr>
      <w:bookmarkStart w:id="22" w:name="_Toc233098786"/>
      <w:r w:rsidRPr="009522DB">
        <w:rPr>
          <w:color w:val="BF9F00" w:themeColor="accent6" w:themeShade="BF"/>
        </w:rPr>
        <w:lastRenderedPageBreak/>
        <w:t>Frequently asked questions (FAQs)</w:t>
      </w:r>
      <w:bookmarkEnd w:id="22"/>
    </w:p>
    <w:p w14:paraId="10C9E08F" w14:textId="4039F6F4" w:rsidR="00224A9F" w:rsidRPr="009522DB" w:rsidRDefault="00224A9F" w:rsidP="007D5EF3">
      <w:r w:rsidRPr="007D5EF3">
        <w:rPr>
          <w:b/>
          <w:color w:val="404040" w:themeColor="text1" w:themeTint="BF"/>
          <w:sz w:val="36"/>
          <w:szCs w:val="24"/>
        </w:rPr>
        <w:t xml:space="preserve">1. Understanding </w:t>
      </w:r>
      <w:r w:rsidR="000C2DF8" w:rsidRPr="007D5EF3">
        <w:rPr>
          <w:b/>
          <w:color w:val="404040" w:themeColor="text1" w:themeTint="BF"/>
          <w:sz w:val="36"/>
          <w:szCs w:val="24"/>
        </w:rPr>
        <w:t>s</w:t>
      </w:r>
      <w:r w:rsidRPr="007D5EF3">
        <w:rPr>
          <w:b/>
          <w:color w:val="404040" w:themeColor="text1" w:themeTint="BF"/>
          <w:sz w:val="36"/>
          <w:szCs w:val="24"/>
        </w:rPr>
        <w:t xml:space="preserve">upport </w:t>
      </w:r>
      <w:r w:rsidR="000C2DF8" w:rsidRPr="007D5EF3">
        <w:rPr>
          <w:b/>
          <w:color w:val="404040" w:themeColor="text1" w:themeTint="BF"/>
          <w:sz w:val="36"/>
          <w:szCs w:val="24"/>
        </w:rPr>
        <w:t>i</w:t>
      </w:r>
      <w:r w:rsidRPr="007D5EF3">
        <w:rPr>
          <w:b/>
          <w:color w:val="404040" w:themeColor="text1" w:themeTint="BF"/>
          <w:sz w:val="36"/>
          <w:szCs w:val="24"/>
        </w:rPr>
        <w:t>nteractions</w:t>
      </w:r>
    </w:p>
    <w:p w14:paraId="2BB876A3" w14:textId="77777777" w:rsidR="00224A9F" w:rsidRPr="00224A9F" w:rsidRDefault="00224A9F" w:rsidP="00224A9F">
      <w:r w:rsidRPr="00224A9F">
        <w:rPr>
          <w:b/>
          <w:bCs/>
        </w:rPr>
        <w:t>If a client comes in multiple times in one day, how is it counted?</w:t>
      </w:r>
      <w:r w:rsidRPr="00224A9F">
        <w:br/>
        <w:t>Count one support interaction per client per calendar day, regardless of multiple visits or multiple types of support. If a client comes in on multiple days, each day is counted as a separate support interaction.</w:t>
      </w:r>
    </w:p>
    <w:p w14:paraId="5EAC16E4" w14:textId="1E062A7D" w:rsidR="00224A9F" w:rsidRPr="00224A9F" w:rsidRDefault="00224A9F" w:rsidP="00224A9F">
      <w:r w:rsidRPr="00224A9F">
        <w:rPr>
          <w:b/>
          <w:bCs/>
        </w:rPr>
        <w:t>If a client returns on another day with the same issue, how is it counted?</w:t>
      </w:r>
      <w:r w:rsidRPr="00224A9F">
        <w:br/>
        <w:t>Each day of support is counted as a separate support interaction.</w:t>
      </w:r>
      <w:r w:rsidR="007C009E">
        <w:t xml:space="preserve"> For example, i</w:t>
      </w:r>
      <w:r w:rsidRPr="00224A9F">
        <w:t>f you help someone with the same issue over two days, this is</w:t>
      </w:r>
      <w:r w:rsidR="007C009E">
        <w:t xml:space="preserve"> recorded as</w:t>
      </w:r>
      <w:r w:rsidRPr="00224A9F">
        <w:t xml:space="preserve"> two support interactions, and you record </w:t>
      </w:r>
      <w:r w:rsidR="00BC2306">
        <w:t>any</w:t>
      </w:r>
      <w:r w:rsidRPr="00224A9F">
        <w:t xml:space="preserve"> support you give </w:t>
      </w:r>
      <w:r w:rsidR="00BC2306">
        <w:t xml:space="preserve">client </w:t>
      </w:r>
      <w:r w:rsidRPr="00224A9F">
        <w:t>in each support interaction.</w:t>
      </w:r>
    </w:p>
    <w:p w14:paraId="0A4B9DD4" w14:textId="77777777" w:rsidR="00C4678F" w:rsidRDefault="00224A9F" w:rsidP="00224A9F">
      <w:r w:rsidRPr="00224A9F">
        <w:rPr>
          <w:b/>
          <w:bCs/>
        </w:rPr>
        <w:t>If a client has multiple support needs in one visit, how is this recorded?</w:t>
      </w:r>
      <w:r w:rsidRPr="00224A9F">
        <w:br/>
        <w:t xml:space="preserve">Record one support interaction for the visit and log each support type in the relevant reporting section. </w:t>
      </w:r>
    </w:p>
    <w:p w14:paraId="0AF71434" w14:textId="0DACD56E" w:rsidR="00224A9F" w:rsidRPr="00224A9F" w:rsidRDefault="00224A9F" w:rsidP="00C4678F">
      <w:r w:rsidRPr="00224A9F">
        <w:t>For example</w:t>
      </w:r>
      <w:r w:rsidR="00C4678F">
        <w:t xml:space="preserve">: </w:t>
      </w:r>
      <w:r w:rsidRPr="00224A9F">
        <w:t>a client needs information about their benefit and also needs documents scanned</w:t>
      </w:r>
      <w:r w:rsidR="00C4678F">
        <w:t>. R</w:t>
      </w:r>
      <w:r w:rsidRPr="00224A9F">
        <w:t>ecord this as</w:t>
      </w:r>
      <w:r w:rsidR="00C4678F">
        <w:t xml:space="preserve"> </w:t>
      </w:r>
      <w:r w:rsidRPr="00224A9F">
        <w:t>one support interaction</w:t>
      </w:r>
      <w:r w:rsidR="008601D8">
        <w:t>,</w:t>
      </w:r>
      <w:r w:rsidRPr="00224A9F">
        <w:t xml:space="preserve"> and count one </w:t>
      </w:r>
      <w:r w:rsidR="00C4678F">
        <w:t>for</w:t>
      </w:r>
      <w:r w:rsidR="006B218A">
        <w:t xml:space="preserve"> </w:t>
      </w:r>
      <w:r w:rsidR="008601D8">
        <w:t>Section 2a), ‘</w:t>
      </w:r>
      <w:r w:rsidRPr="00224A9F">
        <w:t xml:space="preserve">MSD Work </w:t>
      </w:r>
      <w:r w:rsidR="008601D8">
        <w:t>&amp;</w:t>
      </w:r>
      <w:r w:rsidRPr="00224A9F">
        <w:t xml:space="preserve"> Income</w:t>
      </w:r>
      <w:r w:rsidR="008601D8">
        <w:t>’</w:t>
      </w:r>
      <w:r w:rsidRPr="00224A9F">
        <w:t xml:space="preserve">, and </w:t>
      </w:r>
      <w:r w:rsidR="006B218A">
        <w:t>count one for Section 4), ‘</w:t>
      </w:r>
      <w:r w:rsidRPr="00224A9F">
        <w:t>Printing a</w:t>
      </w:r>
      <w:r w:rsidR="006B218A">
        <w:t xml:space="preserve">nd </w:t>
      </w:r>
      <w:r w:rsidRPr="00224A9F">
        <w:t>Scanning</w:t>
      </w:r>
      <w:r w:rsidR="008601D8">
        <w:t>’</w:t>
      </w:r>
      <w:r w:rsidRPr="00224A9F">
        <w:t>.</w:t>
      </w:r>
    </w:p>
    <w:p w14:paraId="43CECD88" w14:textId="77777777" w:rsidR="00224A9F" w:rsidRDefault="00224A9F" w:rsidP="00224A9F">
      <w:r w:rsidRPr="00224A9F">
        <w:rPr>
          <w:b/>
          <w:bCs/>
        </w:rPr>
        <w:t>If you interact with a client but cannot help them, does it count?</w:t>
      </w:r>
      <w:r w:rsidRPr="00224A9F">
        <w:br/>
        <w:t>Yes, it still counts as a support interaction.</w:t>
      </w:r>
    </w:p>
    <w:p w14:paraId="5B9AD596" w14:textId="497E5CD0" w:rsidR="005C33C3" w:rsidRPr="00614900" w:rsidRDefault="005C33C3" w:rsidP="005C33C3">
      <w:r w:rsidRPr="00224A9F">
        <w:rPr>
          <w:b/>
          <w:bCs/>
        </w:rPr>
        <w:t>If a client comes in for a scheduled meeting but does not need support from Heartlands staff, is it counted?</w:t>
      </w:r>
      <w:r w:rsidRPr="00224A9F">
        <w:br/>
      </w:r>
      <w:r w:rsidRPr="00614900">
        <w:t>It depends on the type of meeting. If the client is meeting with a government agency at Heartlands, such as Inland Revenue, it is counted as a support interaction. If the meeting is only with an NGO and Heartlands staff are not involved</w:t>
      </w:r>
      <w:r w:rsidR="008601D8">
        <w:t xml:space="preserve"> in </w:t>
      </w:r>
      <w:r w:rsidR="000A75D0">
        <w:t>providing support to the client during the visit</w:t>
      </w:r>
      <w:r w:rsidRPr="00614900">
        <w:t>, it is not counted.</w:t>
      </w:r>
    </w:p>
    <w:p w14:paraId="4CFE18F0" w14:textId="77777777" w:rsidR="00056CF5" w:rsidRDefault="005C33C3" w:rsidP="00056CF5">
      <w:pPr>
        <w:spacing w:after="0"/>
      </w:pPr>
      <w:r w:rsidRPr="00224A9F">
        <w:rPr>
          <w:b/>
          <w:bCs/>
        </w:rPr>
        <w:t>If a client is referred to multiple organisations during one visit, how is this counted?</w:t>
      </w:r>
    </w:p>
    <w:p w14:paraId="0ADBC92B" w14:textId="7BE2F5D6" w:rsidR="00FA1E67" w:rsidRDefault="005C33C3" w:rsidP="00056CF5">
      <w:pPr>
        <w:spacing w:before="0"/>
      </w:pPr>
      <w:r w:rsidRPr="00224A9F">
        <w:t xml:space="preserve">Record one support interaction, and a count against each agency </w:t>
      </w:r>
      <w:r w:rsidR="0054753C">
        <w:t xml:space="preserve">(Section 2a) </w:t>
      </w:r>
      <w:r w:rsidRPr="00224A9F">
        <w:t xml:space="preserve">or </w:t>
      </w:r>
      <w:r w:rsidR="000A75D0">
        <w:t xml:space="preserve">each category of </w:t>
      </w:r>
      <w:r w:rsidRPr="00224A9F">
        <w:t xml:space="preserve">NGO and </w:t>
      </w:r>
      <w:r w:rsidR="000A75D0">
        <w:t>c</w:t>
      </w:r>
      <w:r w:rsidRPr="00224A9F">
        <w:t xml:space="preserve">ommunity </w:t>
      </w:r>
      <w:r w:rsidR="000A75D0">
        <w:t>services</w:t>
      </w:r>
      <w:r w:rsidRPr="00224A9F">
        <w:t xml:space="preserve"> </w:t>
      </w:r>
      <w:r w:rsidR="0054753C">
        <w:t xml:space="preserve">(Section 3) </w:t>
      </w:r>
      <w:r w:rsidRPr="00224A9F">
        <w:t xml:space="preserve">the client </w:t>
      </w:r>
      <w:r w:rsidR="000A75D0">
        <w:t>is referred to</w:t>
      </w:r>
      <w:r w:rsidRPr="00224A9F">
        <w:t>.</w:t>
      </w:r>
      <w:r w:rsidR="000A75D0">
        <w:t xml:space="preserve"> </w:t>
      </w:r>
    </w:p>
    <w:p w14:paraId="5E00BAE0" w14:textId="54F6FDBE" w:rsidR="005C33C3" w:rsidRPr="00224A9F" w:rsidRDefault="0054753C" w:rsidP="005C33C3">
      <w:r>
        <w:t>For</w:t>
      </w:r>
      <w:r w:rsidR="00FA1E67">
        <w:t xml:space="preserve"> counts in</w:t>
      </w:r>
      <w:r>
        <w:t xml:space="preserve"> Section 3, r</w:t>
      </w:r>
      <w:r w:rsidR="000A75D0">
        <w:t xml:space="preserve">emember that </w:t>
      </w:r>
      <w:r>
        <w:t xml:space="preserve">you are counting the categories referred to, not the number of organisations – so, for example, referrals to </w:t>
      </w:r>
      <w:r w:rsidR="006D76A9">
        <w:t xml:space="preserve">three different </w:t>
      </w:r>
      <w:r>
        <w:t>food banks would only be counted once against the category of ‘Food bank or other food support’.</w:t>
      </w:r>
    </w:p>
    <w:p w14:paraId="260D157D" w14:textId="77777777" w:rsidR="00B75C49" w:rsidRDefault="00224A9F" w:rsidP="00224A9F">
      <w:r w:rsidRPr="00224A9F">
        <w:rPr>
          <w:b/>
          <w:bCs/>
        </w:rPr>
        <w:lastRenderedPageBreak/>
        <w:t>Do</w:t>
      </w:r>
      <w:r w:rsidR="00BF315D">
        <w:rPr>
          <w:b/>
          <w:bCs/>
        </w:rPr>
        <w:t xml:space="preserve"> we need to count if we are </w:t>
      </w:r>
      <w:r w:rsidRPr="00224A9F">
        <w:rPr>
          <w:b/>
          <w:bCs/>
        </w:rPr>
        <w:t>providing manaaki, such as cups of tea and a chat</w:t>
      </w:r>
      <w:r w:rsidR="00BF315D">
        <w:rPr>
          <w:b/>
          <w:bCs/>
        </w:rPr>
        <w:t>, or providing kai for community groups who are meeting on site</w:t>
      </w:r>
      <w:r w:rsidRPr="00224A9F">
        <w:rPr>
          <w:b/>
          <w:bCs/>
        </w:rPr>
        <w:t>?</w:t>
      </w:r>
      <w:r w:rsidRPr="00224A9F">
        <w:br/>
      </w:r>
      <w:r w:rsidR="00FA1E67">
        <w:t>It depends. I</w:t>
      </w:r>
      <w:r w:rsidRPr="00224A9F">
        <w:t xml:space="preserve">f you are taking time to chat </w:t>
      </w:r>
      <w:r w:rsidR="00FA1E67">
        <w:t xml:space="preserve">or spend time </w:t>
      </w:r>
      <w:r w:rsidRPr="00224A9F">
        <w:t xml:space="preserve">with someone who has come in </w:t>
      </w:r>
      <w:r w:rsidR="00FA1E67">
        <w:t>for support, then count this in Section 4 under ‘</w:t>
      </w:r>
      <w:r w:rsidRPr="00224A9F">
        <w:t>Informal drop-in support and chats over a cuppa</w:t>
      </w:r>
      <w:r w:rsidR="00FA1E67">
        <w:t>’</w:t>
      </w:r>
      <w:r w:rsidRPr="00224A9F">
        <w:t>.</w:t>
      </w:r>
      <w:r w:rsidR="00B75C49">
        <w:t xml:space="preserve"> </w:t>
      </w:r>
    </w:p>
    <w:p w14:paraId="5F7BCD8C" w14:textId="231F4EB5" w:rsidR="005C33C3" w:rsidRPr="00224A9F" w:rsidRDefault="003409B6" w:rsidP="00224A9F">
      <w:r>
        <w:t>However, i</w:t>
      </w:r>
      <w:r w:rsidR="00FA1E67">
        <w:t xml:space="preserve">f you are providing </w:t>
      </w:r>
      <w:r>
        <w:t xml:space="preserve">manaaki in the form of </w:t>
      </w:r>
      <w:r w:rsidR="00FA1E67">
        <w:t xml:space="preserve">kai for meetings that are happening at Heartlands, </w:t>
      </w:r>
      <w:r>
        <w:t>for example, yo</w:t>
      </w:r>
      <w:r w:rsidR="00B75C49">
        <w:t xml:space="preserve">u don’t </w:t>
      </w:r>
      <w:r>
        <w:t xml:space="preserve">record this in the reporting. </w:t>
      </w:r>
    </w:p>
    <w:p w14:paraId="2C319432" w14:textId="30A10CA3" w:rsidR="00C8450F" w:rsidRPr="00C8450F" w:rsidRDefault="00224A9F" w:rsidP="00C8450F">
      <w:pPr>
        <w:rPr>
          <w:b/>
          <w:color w:val="404040" w:themeColor="text1" w:themeTint="BF"/>
          <w:sz w:val="36"/>
          <w:szCs w:val="24"/>
        </w:rPr>
      </w:pPr>
      <w:r w:rsidRPr="00CD6A24">
        <w:rPr>
          <w:b/>
          <w:color w:val="404040" w:themeColor="text1" w:themeTint="BF"/>
          <w:sz w:val="36"/>
          <w:szCs w:val="24"/>
        </w:rPr>
        <w:t xml:space="preserve">2. </w:t>
      </w:r>
      <w:r w:rsidR="00C8450F" w:rsidRPr="00C8450F">
        <w:rPr>
          <w:b/>
          <w:color w:val="404040" w:themeColor="text1" w:themeTint="BF"/>
          <w:sz w:val="36"/>
          <w:szCs w:val="24"/>
        </w:rPr>
        <w:t xml:space="preserve">Recording </w:t>
      </w:r>
      <w:r w:rsidR="005C33C3">
        <w:rPr>
          <w:b/>
          <w:color w:val="404040" w:themeColor="text1" w:themeTint="BF"/>
          <w:sz w:val="36"/>
          <w:szCs w:val="24"/>
        </w:rPr>
        <w:t>d</w:t>
      </w:r>
      <w:r w:rsidR="00C8450F" w:rsidRPr="00C8450F">
        <w:rPr>
          <w:b/>
          <w:color w:val="404040" w:themeColor="text1" w:themeTint="BF"/>
          <w:sz w:val="36"/>
          <w:szCs w:val="24"/>
        </w:rPr>
        <w:t xml:space="preserve">ifferent </w:t>
      </w:r>
      <w:r w:rsidR="005C33C3">
        <w:rPr>
          <w:b/>
          <w:color w:val="404040" w:themeColor="text1" w:themeTint="BF"/>
          <w:sz w:val="36"/>
          <w:szCs w:val="24"/>
        </w:rPr>
        <w:t>types of contact</w:t>
      </w:r>
    </w:p>
    <w:p w14:paraId="37F525CD" w14:textId="02FC056A" w:rsidR="00224A9F" w:rsidRPr="00224A9F" w:rsidRDefault="00224A9F" w:rsidP="00224A9F">
      <w:r w:rsidRPr="00224A9F">
        <w:rPr>
          <w:b/>
          <w:bCs/>
        </w:rPr>
        <w:t>How do we record clients contacting us via Facebook or messaging tools?</w:t>
      </w:r>
      <w:r w:rsidRPr="00224A9F">
        <w:br/>
        <w:t xml:space="preserve">Record these as a </w:t>
      </w:r>
      <w:r w:rsidR="00E22906">
        <w:t xml:space="preserve">support interaction </w:t>
      </w:r>
      <w:r w:rsidR="00093C26">
        <w:t>against the</w:t>
      </w:r>
      <w:r w:rsidRPr="00224A9F">
        <w:t xml:space="preserve"> 'Not in-person (</w:t>
      </w:r>
      <w:r w:rsidR="00E22906">
        <w:t xml:space="preserve">for example, email, </w:t>
      </w:r>
      <w:r w:rsidRPr="00224A9F">
        <w:t>phone, cha</w:t>
      </w:r>
      <w:r w:rsidR="00E22906">
        <w:t>t, or text</w:t>
      </w:r>
      <w:r w:rsidRPr="00224A9F">
        <w:t>)'</w:t>
      </w:r>
      <w:r w:rsidR="00093C26">
        <w:t xml:space="preserve"> option</w:t>
      </w:r>
      <w:r w:rsidRPr="00224A9F">
        <w:t>.</w:t>
      </w:r>
    </w:p>
    <w:p w14:paraId="52B7E929" w14:textId="43B2A215" w:rsidR="00224A9F" w:rsidRDefault="00224A9F" w:rsidP="00093C26">
      <w:r w:rsidRPr="00224A9F">
        <w:rPr>
          <w:b/>
          <w:bCs/>
        </w:rPr>
        <w:t>If support is provided via a third party, how is location recorded? For example, if a volunteer at another organisation calls to ask for support on behalf of a client.</w:t>
      </w:r>
      <w:r w:rsidRPr="00224A9F">
        <w:br/>
        <w:t>I</w:t>
      </w:r>
      <w:r w:rsidR="00093C26">
        <w:t>t depends on where the client is located. If</w:t>
      </w:r>
      <w:r w:rsidRPr="00224A9F">
        <w:t xml:space="preserve"> </w:t>
      </w:r>
      <w:r w:rsidR="00093C26">
        <w:t>Heartlands staff</w:t>
      </w:r>
      <w:r w:rsidRPr="00224A9F">
        <w:t xml:space="preserve"> provide support </w:t>
      </w:r>
      <w:r w:rsidR="00093C26">
        <w:t xml:space="preserve">to a client through a </w:t>
      </w:r>
      <w:r w:rsidRPr="00224A9F">
        <w:t>third party</w:t>
      </w:r>
      <w:r w:rsidR="00093C26">
        <w:t>, such a</w:t>
      </w:r>
      <w:r w:rsidR="00C812B3">
        <w:t xml:space="preserve">s </w:t>
      </w:r>
      <w:r w:rsidR="00093C26">
        <w:t>a volunteer or social worker at another organisation, and the client does not visit Heartlands, then you would record this as a not-in-person support interaction. If the client visits Heartlands in person with the support of a third party, count this as an in-person support interaction.</w:t>
      </w:r>
    </w:p>
    <w:p w14:paraId="7FAB98E8" w14:textId="72C45D58" w:rsidR="002D475C" w:rsidRPr="002D475C" w:rsidRDefault="002D475C" w:rsidP="00224A9F">
      <w:pPr>
        <w:contextualSpacing/>
        <w:rPr>
          <w:b/>
          <w:bCs/>
        </w:rPr>
      </w:pPr>
      <w:r w:rsidRPr="002D475C">
        <w:rPr>
          <w:b/>
          <w:bCs/>
        </w:rPr>
        <w:t xml:space="preserve">If a client approaches a Heartlands staff member </w:t>
      </w:r>
      <w:r w:rsidR="005A4331">
        <w:rPr>
          <w:b/>
          <w:bCs/>
        </w:rPr>
        <w:t xml:space="preserve">for support when they aren’t at work, </w:t>
      </w:r>
      <w:r w:rsidRPr="002D475C">
        <w:rPr>
          <w:b/>
          <w:bCs/>
        </w:rPr>
        <w:t>how should this be counted?</w:t>
      </w:r>
      <w:r w:rsidR="005A4331">
        <w:rPr>
          <w:b/>
          <w:bCs/>
        </w:rPr>
        <w:t xml:space="preserve"> This includes situations where they run into someone in the community, i.e. at the supermarket, or they contact them </w:t>
      </w:r>
      <w:r w:rsidR="00EA0C26">
        <w:rPr>
          <w:b/>
          <w:bCs/>
        </w:rPr>
        <w:t xml:space="preserve">outside </w:t>
      </w:r>
      <w:r w:rsidR="00D83B2A">
        <w:rPr>
          <w:b/>
          <w:bCs/>
        </w:rPr>
        <w:t xml:space="preserve">business </w:t>
      </w:r>
      <w:r w:rsidR="00EA0C26">
        <w:rPr>
          <w:b/>
          <w:bCs/>
        </w:rPr>
        <w:t>hours</w:t>
      </w:r>
      <w:r w:rsidR="005A4331">
        <w:rPr>
          <w:b/>
          <w:bCs/>
        </w:rPr>
        <w:t>, i.e. phone call or Facebook Messenger.</w:t>
      </w:r>
    </w:p>
    <w:p w14:paraId="1D0A8E59" w14:textId="3280E8FC" w:rsidR="00093C26" w:rsidRDefault="007E49B4" w:rsidP="00224A9F">
      <w:pPr>
        <w:contextualSpacing/>
      </w:pPr>
      <w:r w:rsidRPr="007E49B4">
        <w:t xml:space="preserve">Interactions that occur outside of Heartlands business hours can still be recorded as </w:t>
      </w:r>
      <w:r w:rsidR="00093C26">
        <w:t>s</w:t>
      </w:r>
      <w:r w:rsidRPr="007E49B4">
        <w:t xml:space="preserve">upport </w:t>
      </w:r>
      <w:r w:rsidR="00093C26">
        <w:t>i</w:t>
      </w:r>
      <w:r w:rsidRPr="007E49B4">
        <w:t xml:space="preserve">nteractions. These should be recorded based on where the </w:t>
      </w:r>
      <w:r w:rsidR="005A4331">
        <w:t xml:space="preserve">client was when </w:t>
      </w:r>
      <w:r w:rsidRPr="007E49B4">
        <w:t>interaction took place</w:t>
      </w:r>
      <w:r w:rsidR="005A4331">
        <w:t>, and how the staff member communicated with the client.</w:t>
      </w:r>
      <w:r w:rsidRPr="007E49B4">
        <w:t xml:space="preserve"> </w:t>
      </w:r>
    </w:p>
    <w:p w14:paraId="0B61F72E" w14:textId="77777777" w:rsidR="005A4331" w:rsidRDefault="005A4331" w:rsidP="00224A9F">
      <w:pPr>
        <w:contextualSpacing/>
      </w:pPr>
    </w:p>
    <w:p w14:paraId="0276B43D" w14:textId="723DEC95" w:rsidR="005A4331" w:rsidRDefault="00093C26" w:rsidP="00224A9F">
      <w:pPr>
        <w:contextualSpacing/>
      </w:pPr>
      <w:r>
        <w:t xml:space="preserve">For example, </w:t>
      </w:r>
      <w:r w:rsidR="002D475C">
        <w:t xml:space="preserve">if a client </w:t>
      </w:r>
      <w:r w:rsidR="005A4331">
        <w:t>see</w:t>
      </w:r>
      <w:r w:rsidR="00E86F69">
        <w:t>s</w:t>
      </w:r>
      <w:r w:rsidR="005A4331">
        <w:t xml:space="preserve"> a staff member while </w:t>
      </w:r>
      <w:r w:rsidR="002D475C">
        <w:t>shopping at the supermarket</w:t>
      </w:r>
      <w:r w:rsidR="005A4331">
        <w:t xml:space="preserve"> and asks them a question about Inland Revenue</w:t>
      </w:r>
      <w:r>
        <w:t>,</w:t>
      </w:r>
      <w:r w:rsidR="002D475C">
        <w:t xml:space="preserve"> this could be recorded as a </w:t>
      </w:r>
      <w:r w:rsidR="005A4331">
        <w:t>s</w:t>
      </w:r>
      <w:r w:rsidR="002D475C">
        <w:t xml:space="preserve">upport </w:t>
      </w:r>
      <w:r w:rsidR="005A4331">
        <w:t>i</w:t>
      </w:r>
      <w:r w:rsidR="002D475C">
        <w:t>nteraction</w:t>
      </w:r>
      <w:r w:rsidR="00705AB0">
        <w:t xml:space="preserve"> in Section 1) as </w:t>
      </w:r>
      <w:r w:rsidR="005A4331">
        <w:t>‘</w:t>
      </w:r>
      <w:r w:rsidR="00FF672D">
        <w:t>In-person at Offsite or Outreach Services</w:t>
      </w:r>
      <w:r w:rsidR="005A4331">
        <w:t xml:space="preserve">’, and you could count this in Section 2a) for Inland </w:t>
      </w:r>
      <w:r w:rsidR="00FF672D">
        <w:t>Revenue.</w:t>
      </w:r>
      <w:r w:rsidR="005A4331">
        <w:t xml:space="preserve"> Or, if a client calls or messages a staff member late at night with an urgent request for support with contacting Oranga Tamariki, this </w:t>
      </w:r>
      <w:r w:rsidR="00705AB0">
        <w:t>co</w:t>
      </w:r>
      <w:r w:rsidR="005A4331">
        <w:t xml:space="preserve">uld be counted as a </w:t>
      </w:r>
      <w:r w:rsidR="00705AB0">
        <w:t>recorded as a support interaction in Section 1) as ‘Not-in-person (for example, email, phone, chat or text)’</w:t>
      </w:r>
      <w:r w:rsidR="004B6769">
        <w:t>, and you could count this in Section 2a) for Oranga Tamariki.</w:t>
      </w:r>
    </w:p>
    <w:p w14:paraId="7874BFC4" w14:textId="77777777" w:rsidR="00EA0C26" w:rsidRDefault="00EA0C26" w:rsidP="00224A9F">
      <w:pPr>
        <w:contextualSpacing/>
      </w:pPr>
    </w:p>
    <w:p w14:paraId="7478B2DE" w14:textId="27598011" w:rsidR="00224A9F" w:rsidRPr="00CD6A24" w:rsidRDefault="00224A9F" w:rsidP="00224A9F">
      <w:pPr>
        <w:rPr>
          <w:b/>
          <w:color w:val="404040" w:themeColor="text1" w:themeTint="BF"/>
          <w:sz w:val="36"/>
          <w:szCs w:val="24"/>
        </w:rPr>
      </w:pPr>
      <w:r w:rsidRPr="00CD6A24">
        <w:rPr>
          <w:b/>
          <w:color w:val="404040" w:themeColor="text1" w:themeTint="BF"/>
          <w:sz w:val="36"/>
          <w:szCs w:val="24"/>
        </w:rPr>
        <w:lastRenderedPageBreak/>
        <w:t xml:space="preserve">3. Recording </w:t>
      </w:r>
      <w:r w:rsidR="005C33C3">
        <w:rPr>
          <w:b/>
          <w:color w:val="404040" w:themeColor="text1" w:themeTint="BF"/>
          <w:sz w:val="36"/>
          <w:szCs w:val="24"/>
        </w:rPr>
        <w:t>d</w:t>
      </w:r>
      <w:r w:rsidRPr="00CD6A24">
        <w:rPr>
          <w:b/>
          <w:color w:val="404040" w:themeColor="text1" w:themeTint="BF"/>
          <w:sz w:val="36"/>
          <w:szCs w:val="24"/>
        </w:rPr>
        <w:t xml:space="preserve">ifferent </w:t>
      </w:r>
      <w:r w:rsidR="005C33C3">
        <w:rPr>
          <w:b/>
          <w:color w:val="404040" w:themeColor="text1" w:themeTint="BF"/>
          <w:sz w:val="36"/>
          <w:szCs w:val="24"/>
        </w:rPr>
        <w:t>t</w:t>
      </w:r>
      <w:r w:rsidRPr="00CD6A24">
        <w:rPr>
          <w:b/>
          <w:color w:val="404040" w:themeColor="text1" w:themeTint="BF"/>
          <w:sz w:val="36"/>
          <w:szCs w:val="24"/>
        </w:rPr>
        <w:t xml:space="preserve">ypes of </w:t>
      </w:r>
      <w:r w:rsidR="005C33C3">
        <w:rPr>
          <w:b/>
          <w:color w:val="404040" w:themeColor="text1" w:themeTint="BF"/>
          <w:sz w:val="36"/>
          <w:szCs w:val="24"/>
        </w:rPr>
        <w:t>s</w:t>
      </w:r>
      <w:r w:rsidRPr="00CD6A24">
        <w:rPr>
          <w:b/>
          <w:color w:val="404040" w:themeColor="text1" w:themeTint="BF"/>
          <w:sz w:val="36"/>
          <w:szCs w:val="24"/>
        </w:rPr>
        <w:t>upport</w:t>
      </w:r>
    </w:p>
    <w:p w14:paraId="5572DAD8" w14:textId="0639D27C" w:rsidR="00224A9F" w:rsidRPr="00224A9F" w:rsidRDefault="00224A9F" w:rsidP="00224A9F">
      <w:r w:rsidRPr="00224A9F">
        <w:rPr>
          <w:b/>
          <w:bCs/>
        </w:rPr>
        <w:t>If a client only uses Wi-Fi or computers, does it count?</w:t>
      </w:r>
      <w:r w:rsidRPr="00224A9F">
        <w:br/>
        <w:t xml:space="preserve">Yes, this would count as a support interaction and a count in the relevant ‘Other Support’ section. For example, if the client needs access to a computer and document printed, this would count as a support interaction, </w:t>
      </w:r>
      <w:r w:rsidR="004B6769">
        <w:t xml:space="preserve">and you would add </w:t>
      </w:r>
      <w:r w:rsidRPr="00224A9F">
        <w:t>a count under ‘Access to computers, email, Wi-Fi and phone’ and a count under ‘Printing and scanning’.</w:t>
      </w:r>
    </w:p>
    <w:p w14:paraId="6A33AA72" w14:textId="05E4A023" w:rsidR="275849FA" w:rsidRDefault="62DB9E31" w:rsidP="00D12F5A">
      <w:pPr>
        <w:contextualSpacing/>
        <w:rPr>
          <w:b/>
          <w:bCs/>
        </w:rPr>
      </w:pPr>
      <w:r w:rsidRPr="3475CA94">
        <w:rPr>
          <w:b/>
          <w:bCs/>
        </w:rPr>
        <w:t>If Heartlands holds a wānanga</w:t>
      </w:r>
      <w:r w:rsidR="00CD6A26">
        <w:rPr>
          <w:b/>
          <w:bCs/>
        </w:rPr>
        <w:t xml:space="preserve"> or info session</w:t>
      </w:r>
      <w:r w:rsidRPr="3475CA94">
        <w:rPr>
          <w:b/>
          <w:bCs/>
        </w:rPr>
        <w:t xml:space="preserve"> </w:t>
      </w:r>
      <w:r w:rsidR="00CD6A26">
        <w:rPr>
          <w:b/>
          <w:bCs/>
        </w:rPr>
        <w:t xml:space="preserve">for community members about </w:t>
      </w:r>
      <w:r w:rsidRPr="3475CA94">
        <w:rPr>
          <w:b/>
          <w:bCs/>
        </w:rPr>
        <w:t>the support available from Heartlands, how should this be counted?</w:t>
      </w:r>
    </w:p>
    <w:p w14:paraId="288C7F81" w14:textId="47142D70" w:rsidR="00AA4243" w:rsidRDefault="00AA4243">
      <w:pPr>
        <w:contextualSpacing/>
      </w:pPr>
      <w:r w:rsidRPr="00AA4243">
        <w:t xml:space="preserve">If the wānanga only provides general information about Heartlands services and does not include individual support or connection to services, </w:t>
      </w:r>
      <w:r w:rsidR="00E306C1">
        <w:t xml:space="preserve">you can </w:t>
      </w:r>
      <w:r w:rsidRPr="00AA4243">
        <w:t xml:space="preserve">count </w:t>
      </w:r>
      <w:r w:rsidR="00E306C1" w:rsidRPr="00AA4243">
        <w:t xml:space="preserve">each person attending </w:t>
      </w:r>
      <w:r w:rsidRPr="00AA4243">
        <w:t>as a</w:t>
      </w:r>
      <w:r w:rsidR="00E306C1">
        <w:t xml:space="preserve"> s</w:t>
      </w:r>
      <w:r w:rsidRPr="00AA4243">
        <w:t xml:space="preserve">upport </w:t>
      </w:r>
      <w:r w:rsidR="00E306C1">
        <w:t>i</w:t>
      </w:r>
      <w:r w:rsidRPr="00AA4243">
        <w:t>nteraction.</w:t>
      </w:r>
    </w:p>
    <w:p w14:paraId="75805022" w14:textId="1486C25B" w:rsidR="00AA4243" w:rsidRDefault="00AA4243">
      <w:pPr>
        <w:contextualSpacing/>
      </w:pPr>
    </w:p>
    <w:p w14:paraId="0FAF64CF" w14:textId="38B34704" w:rsidR="00224A9F" w:rsidRPr="00CD6A24" w:rsidRDefault="005C33C3" w:rsidP="00224A9F">
      <w:pPr>
        <w:rPr>
          <w:b/>
          <w:color w:val="404040" w:themeColor="text1" w:themeTint="BF"/>
          <w:sz w:val="36"/>
          <w:szCs w:val="24"/>
        </w:rPr>
      </w:pPr>
      <w:r>
        <w:rPr>
          <w:b/>
          <w:color w:val="404040" w:themeColor="text1" w:themeTint="BF"/>
          <w:sz w:val="36"/>
          <w:szCs w:val="24"/>
        </w:rPr>
        <w:t>4</w:t>
      </w:r>
      <w:r w:rsidR="00224A9F" w:rsidRPr="00CD6A24">
        <w:rPr>
          <w:b/>
          <w:color w:val="404040" w:themeColor="text1" w:themeTint="BF"/>
          <w:sz w:val="36"/>
          <w:szCs w:val="24"/>
        </w:rPr>
        <w:t xml:space="preserve">. Appointments and </w:t>
      </w:r>
      <w:r>
        <w:rPr>
          <w:b/>
          <w:color w:val="404040" w:themeColor="text1" w:themeTint="BF"/>
          <w:sz w:val="36"/>
          <w:szCs w:val="24"/>
        </w:rPr>
        <w:t>b</w:t>
      </w:r>
      <w:r w:rsidR="00224A9F" w:rsidRPr="00CD6A24">
        <w:rPr>
          <w:b/>
          <w:color w:val="404040" w:themeColor="text1" w:themeTint="BF"/>
          <w:sz w:val="36"/>
          <w:szCs w:val="24"/>
        </w:rPr>
        <w:t>ookings</w:t>
      </w:r>
    </w:p>
    <w:p w14:paraId="7D30B2F3" w14:textId="77777777" w:rsidR="003D25F9" w:rsidRDefault="00224A9F" w:rsidP="00224A9F">
      <w:r w:rsidRPr="00224A9F">
        <w:rPr>
          <w:b/>
          <w:bCs/>
        </w:rPr>
        <w:t>If a client books a meeting, such as a counselling session, through Heartlands and attends it later at Heartlands, how is it counted?</w:t>
      </w:r>
      <w:r w:rsidRPr="00224A9F">
        <w:br/>
        <w:t>Record the support that you give the client to organise the session as one support interaction when the booking is made and record one count against ‘Therapy and Counselling’ in the NGO and Community Services section.</w:t>
      </w:r>
      <w:r w:rsidR="003D25F9">
        <w:t xml:space="preserve"> </w:t>
      </w:r>
    </w:p>
    <w:p w14:paraId="56BB125E" w14:textId="549BEF1B" w:rsidR="00224A9F" w:rsidRPr="00224A9F" w:rsidRDefault="003D25F9" w:rsidP="00224A9F">
      <w:r>
        <w:t>D</w:t>
      </w:r>
      <w:r w:rsidR="00224A9F" w:rsidRPr="00224A9F">
        <w:t>o not count a support interaction for when the client attends the counselling session</w:t>
      </w:r>
      <w:r>
        <w:t>; you only need to count meetings that clients have with agencies.</w:t>
      </w:r>
    </w:p>
    <w:p w14:paraId="2D281866" w14:textId="084F8367" w:rsidR="003D25F9" w:rsidRDefault="00224A9F" w:rsidP="00224A9F">
      <w:r w:rsidRPr="00224A9F">
        <w:rPr>
          <w:b/>
          <w:bCs/>
        </w:rPr>
        <w:t xml:space="preserve">If a client books an agency appointment and attends </w:t>
      </w:r>
      <w:r w:rsidR="003D25F9">
        <w:rPr>
          <w:b/>
          <w:bCs/>
        </w:rPr>
        <w:t xml:space="preserve">it several days </w:t>
      </w:r>
      <w:r w:rsidRPr="00224A9F">
        <w:rPr>
          <w:b/>
          <w:bCs/>
        </w:rPr>
        <w:t>later, how is this counted?</w:t>
      </w:r>
      <w:r w:rsidRPr="00224A9F">
        <w:br/>
      </w:r>
      <w:r w:rsidR="003D25F9">
        <w:t>When the appointment is made, count o</w:t>
      </w:r>
      <w:r w:rsidRPr="00224A9F">
        <w:t xml:space="preserve">ne support interaction </w:t>
      </w:r>
      <w:r w:rsidR="003D25F9">
        <w:t xml:space="preserve">and </w:t>
      </w:r>
      <w:r w:rsidRPr="00224A9F">
        <w:t xml:space="preserve">one count </w:t>
      </w:r>
      <w:r w:rsidR="003D25F9">
        <w:t>for</w:t>
      </w:r>
      <w:r w:rsidRPr="00224A9F">
        <w:t xml:space="preserve"> the relevant government agency</w:t>
      </w:r>
      <w:r w:rsidR="003D25F9">
        <w:t xml:space="preserve"> in Section 2a).</w:t>
      </w:r>
      <w:r w:rsidRPr="00224A9F">
        <w:t xml:space="preserve"> </w:t>
      </w:r>
    </w:p>
    <w:p w14:paraId="61BC90B0" w14:textId="34488090" w:rsidR="00224A9F" w:rsidRPr="00224A9F" w:rsidRDefault="003D25F9" w:rsidP="00224A9F">
      <w:r>
        <w:t xml:space="preserve">When </w:t>
      </w:r>
      <w:r w:rsidR="00224A9F" w:rsidRPr="00224A9F">
        <w:t xml:space="preserve">the client returns </w:t>
      </w:r>
      <w:r>
        <w:t xml:space="preserve">on the </w:t>
      </w:r>
      <w:r w:rsidR="00224A9F" w:rsidRPr="00224A9F">
        <w:t>different day to attend the appointment with the agency</w:t>
      </w:r>
      <w:r>
        <w:t>, r</w:t>
      </w:r>
      <w:r w:rsidRPr="00224A9F">
        <w:t>ecord</w:t>
      </w:r>
      <w:r>
        <w:t xml:space="preserve"> this as</w:t>
      </w:r>
      <w:r w:rsidRPr="00224A9F">
        <w:t xml:space="preserve"> a separate support interactio</w:t>
      </w:r>
      <w:r>
        <w:t xml:space="preserve">n and record the meeting in Section 2b). </w:t>
      </w:r>
    </w:p>
    <w:p w14:paraId="52A439DF" w14:textId="77777777" w:rsidR="00023B85" w:rsidRDefault="00224A9F" w:rsidP="00224A9F">
      <w:r w:rsidRPr="00224A9F">
        <w:t>Note: Do not count the return visit if the meeting is with an NGO or community group unless Heartlands support is needed during that visit.</w:t>
      </w:r>
    </w:p>
    <w:p w14:paraId="32FA7264" w14:textId="00EED3D0" w:rsidR="00224A9F" w:rsidRPr="00023B85" w:rsidRDefault="00023B85" w:rsidP="00224A9F">
      <w:r>
        <w:rPr>
          <w:b/>
          <w:color w:val="404040" w:themeColor="text1" w:themeTint="BF"/>
          <w:sz w:val="36"/>
          <w:szCs w:val="24"/>
        </w:rPr>
        <w:t>5</w:t>
      </w:r>
      <w:r w:rsidR="00224A9F" w:rsidRPr="00CD6A24">
        <w:rPr>
          <w:b/>
          <w:color w:val="404040" w:themeColor="text1" w:themeTint="BF"/>
          <w:sz w:val="36"/>
          <w:szCs w:val="24"/>
        </w:rPr>
        <w:t xml:space="preserve">. Events and </w:t>
      </w:r>
      <w:r w:rsidR="005C33C3">
        <w:rPr>
          <w:b/>
          <w:color w:val="404040" w:themeColor="text1" w:themeTint="BF"/>
          <w:sz w:val="36"/>
          <w:szCs w:val="24"/>
        </w:rPr>
        <w:t>w</w:t>
      </w:r>
      <w:r w:rsidR="00224A9F" w:rsidRPr="00CD6A24">
        <w:rPr>
          <w:b/>
          <w:color w:val="404040" w:themeColor="text1" w:themeTint="BF"/>
          <w:sz w:val="36"/>
          <w:szCs w:val="24"/>
        </w:rPr>
        <w:t>orkshops</w:t>
      </w:r>
    </w:p>
    <w:p w14:paraId="4D0332FB" w14:textId="77777777" w:rsidR="00224A9F" w:rsidRPr="00224A9F" w:rsidRDefault="00224A9F" w:rsidP="00224A9F">
      <w:r w:rsidRPr="00224A9F">
        <w:rPr>
          <w:b/>
          <w:bCs/>
        </w:rPr>
        <w:t>If someone attends a workshop at Heartlands, is it counted?</w:t>
      </w:r>
      <w:r w:rsidRPr="00224A9F">
        <w:br/>
        <w:t>Yes, this is counted as one support interaction if it occurs within the same day. Additional support provided on the same day is counted as part of the same support interaction.</w:t>
      </w:r>
    </w:p>
    <w:p w14:paraId="3891D85B" w14:textId="4FB068FB" w:rsidR="00094615" w:rsidRPr="00224A9F" w:rsidRDefault="00224A9F" w:rsidP="00094615">
      <w:r w:rsidRPr="00224A9F">
        <w:rPr>
          <w:b/>
          <w:bCs/>
        </w:rPr>
        <w:lastRenderedPageBreak/>
        <w:t>How should large events or marke</w:t>
      </w:r>
      <w:r w:rsidR="00F00A64">
        <w:rPr>
          <w:b/>
          <w:bCs/>
        </w:rPr>
        <w:t>tplace-type</w:t>
      </w:r>
      <w:r w:rsidRPr="00224A9F">
        <w:rPr>
          <w:b/>
          <w:bCs/>
        </w:rPr>
        <w:t xml:space="preserve"> activities be recorded?</w:t>
      </w:r>
      <w:r w:rsidRPr="00224A9F">
        <w:br/>
      </w:r>
      <w:r w:rsidR="00094615">
        <w:t>Information about e</w:t>
      </w:r>
      <w:r w:rsidR="00094615" w:rsidRPr="00224A9F">
        <w:t xml:space="preserve">vents like these </w:t>
      </w:r>
      <w:r w:rsidR="00094615">
        <w:t>could</w:t>
      </w:r>
      <w:r w:rsidR="00094615" w:rsidRPr="00224A9F">
        <w:t xml:space="preserve"> be shared in the qualitative section of the reporting under </w:t>
      </w:r>
      <w:r w:rsidR="00094615">
        <w:t>‘</w:t>
      </w:r>
      <w:r w:rsidR="00094615" w:rsidRPr="00562F18">
        <w:t>Quarterly news from your Heartlands site</w:t>
      </w:r>
      <w:r w:rsidR="00094615">
        <w:t>’</w:t>
      </w:r>
      <w:r w:rsidR="00094615" w:rsidRPr="00562F18">
        <w:t>.</w:t>
      </w:r>
      <w:r w:rsidR="00094615" w:rsidRPr="00224A9F">
        <w:t xml:space="preserve"> In this section</w:t>
      </w:r>
      <w:r w:rsidR="00094615">
        <w:t xml:space="preserve">, you can </w:t>
      </w:r>
      <w:r w:rsidR="00094615" w:rsidRPr="00224A9F">
        <w:t>share details about the event, the impact you see the event has delivered and any other information you want to share.</w:t>
      </w:r>
    </w:p>
    <w:p w14:paraId="2751C2FA" w14:textId="2542DAB8" w:rsidR="00AD3D97" w:rsidRDefault="00094615" w:rsidP="00C81445">
      <w:r>
        <w:t xml:space="preserve">Depending on the format of the event, you may also want to record support interactions between agencies and clients. </w:t>
      </w:r>
      <w:r w:rsidR="0055743C">
        <w:t>If Heartlands organised and/or hosted the event, then you can c</w:t>
      </w:r>
      <w:r w:rsidR="00294D1E" w:rsidRPr="00224A9F">
        <w:t xml:space="preserve">ount any interactions </w:t>
      </w:r>
      <w:r w:rsidR="0055743C">
        <w:t xml:space="preserve">that clients have </w:t>
      </w:r>
      <w:r w:rsidR="00294D1E" w:rsidRPr="00224A9F">
        <w:t xml:space="preserve">with government agencies </w:t>
      </w:r>
      <w:r w:rsidR="0055743C">
        <w:t>where they receive similar</w:t>
      </w:r>
      <w:r w:rsidR="00294D1E">
        <w:t xml:space="preserve"> support to what would be provided normally at your Heartland site</w:t>
      </w:r>
      <w:r w:rsidR="00294D1E" w:rsidRPr="00224A9F">
        <w:t xml:space="preserve">. Count these as support interactions </w:t>
      </w:r>
      <w:r w:rsidR="00294D1E">
        <w:t xml:space="preserve">(using the appropriate location category) </w:t>
      </w:r>
      <w:r w:rsidR="00294D1E" w:rsidRPr="00224A9F">
        <w:t>and against the relevant agency. Agencies attending your event may need to count interactions and provide you the data at the end of the event.</w:t>
      </w:r>
    </w:p>
    <w:p w14:paraId="2B527ECF" w14:textId="79819189" w:rsidR="000D3DEE" w:rsidRPr="00224A9F" w:rsidRDefault="0010026B" w:rsidP="00224A9F">
      <w:r>
        <w:t>However, s</w:t>
      </w:r>
      <w:r w:rsidR="00224A9F" w:rsidRPr="00224A9F">
        <w:t xml:space="preserve">ome discretion may be needed around when to record support or not. There is potential for large events to create double ups in counting of support interactions as some attendees may visit multiple agencies within one visit. </w:t>
      </w:r>
      <w:r w:rsidR="00DC1935" w:rsidRPr="00224A9F">
        <w:t>Again,</w:t>
      </w:r>
      <w:r w:rsidR="00224A9F" w:rsidRPr="00224A9F">
        <w:t xml:space="preserve"> </w:t>
      </w:r>
      <w:r w:rsidR="0055743C">
        <w:t>you can use your discretion t</w:t>
      </w:r>
      <w:r w:rsidR="00224A9F" w:rsidRPr="00224A9F">
        <w:t>o decide how to report these events</w:t>
      </w:r>
      <w:r w:rsidR="0055743C">
        <w:t>. We encourage you to speak to your RM if you aren’t sure how to or if you should record data about an event.</w:t>
      </w:r>
    </w:p>
    <w:p w14:paraId="6318EDDC" w14:textId="7515C550" w:rsidR="00224A9F" w:rsidRPr="00CD6A24" w:rsidRDefault="00023B85" w:rsidP="00224A9F">
      <w:pPr>
        <w:rPr>
          <w:b/>
          <w:color w:val="404040" w:themeColor="text1" w:themeTint="BF"/>
          <w:sz w:val="36"/>
          <w:szCs w:val="24"/>
        </w:rPr>
      </w:pPr>
      <w:r>
        <w:rPr>
          <w:b/>
          <w:color w:val="404040" w:themeColor="text1" w:themeTint="BF"/>
          <w:sz w:val="36"/>
          <w:szCs w:val="24"/>
        </w:rPr>
        <w:t>6</w:t>
      </w:r>
      <w:r w:rsidR="00224A9F" w:rsidRPr="00CD6A24">
        <w:rPr>
          <w:b/>
          <w:color w:val="404040" w:themeColor="text1" w:themeTint="BF"/>
          <w:sz w:val="36"/>
          <w:szCs w:val="24"/>
        </w:rPr>
        <w:t xml:space="preserve">. Data </w:t>
      </w:r>
      <w:r>
        <w:rPr>
          <w:b/>
          <w:color w:val="404040" w:themeColor="text1" w:themeTint="BF"/>
          <w:sz w:val="36"/>
          <w:szCs w:val="24"/>
        </w:rPr>
        <w:t>c</w:t>
      </w:r>
      <w:r w:rsidR="00224A9F" w:rsidRPr="00CD6A24">
        <w:rPr>
          <w:b/>
          <w:color w:val="404040" w:themeColor="text1" w:themeTint="BF"/>
          <w:sz w:val="36"/>
          <w:szCs w:val="24"/>
        </w:rPr>
        <w:t xml:space="preserve">ollection and </w:t>
      </w:r>
      <w:r>
        <w:rPr>
          <w:b/>
          <w:color w:val="404040" w:themeColor="text1" w:themeTint="BF"/>
          <w:sz w:val="36"/>
          <w:szCs w:val="24"/>
        </w:rPr>
        <w:t>r</w:t>
      </w:r>
      <w:r w:rsidR="00224A9F" w:rsidRPr="00CD6A24">
        <w:rPr>
          <w:b/>
          <w:color w:val="404040" w:themeColor="text1" w:themeTint="BF"/>
          <w:sz w:val="36"/>
          <w:szCs w:val="24"/>
        </w:rPr>
        <w:t xml:space="preserve">eporting </w:t>
      </w:r>
      <w:r>
        <w:rPr>
          <w:b/>
          <w:color w:val="404040" w:themeColor="text1" w:themeTint="BF"/>
          <w:sz w:val="36"/>
          <w:szCs w:val="24"/>
        </w:rPr>
        <w:t>p</w:t>
      </w:r>
      <w:r w:rsidR="00224A9F" w:rsidRPr="00CD6A24">
        <w:rPr>
          <w:b/>
          <w:color w:val="404040" w:themeColor="text1" w:themeTint="BF"/>
          <w:sz w:val="36"/>
          <w:szCs w:val="24"/>
        </w:rPr>
        <w:t>rocess</w:t>
      </w:r>
    </w:p>
    <w:p w14:paraId="4E69F147" w14:textId="410590D3" w:rsidR="00224A9F" w:rsidRPr="00224A9F" w:rsidRDefault="00224A9F" w:rsidP="00224A9F">
      <w:r w:rsidRPr="00224A9F">
        <w:rPr>
          <w:b/>
          <w:bCs/>
        </w:rPr>
        <w:t xml:space="preserve">How do we ensure previous quarter data is not included in </w:t>
      </w:r>
      <w:r w:rsidR="0055743C">
        <w:rPr>
          <w:b/>
          <w:bCs/>
        </w:rPr>
        <w:t xml:space="preserve">the data we calculate using the Data Collection Spreadsheet </w:t>
      </w:r>
      <w:r w:rsidRPr="00224A9F">
        <w:rPr>
          <w:b/>
          <w:bCs/>
        </w:rPr>
        <w:t>for the next quarter?</w:t>
      </w:r>
      <w:r w:rsidRPr="00224A9F">
        <w:br/>
      </w:r>
      <w:r w:rsidR="0055743C">
        <w:t xml:space="preserve">We strongly recommend that </w:t>
      </w:r>
      <w:r w:rsidR="00DC6912">
        <w:t xml:space="preserve">each quarter </w:t>
      </w:r>
      <w:r w:rsidR="0055743C">
        <w:t>you d</w:t>
      </w:r>
      <w:r w:rsidRPr="00224A9F">
        <w:t>ownload and use</w:t>
      </w:r>
      <w:r w:rsidR="0055743C">
        <w:t xml:space="preserve"> </w:t>
      </w:r>
      <w:r w:rsidR="00DC6912">
        <w:t xml:space="preserve">new documents from the MSD Heartlands ‘Guidance and resources’ website. </w:t>
      </w:r>
      <w:r w:rsidRPr="00224A9F">
        <w:t>The</w:t>
      </w:r>
      <w:r w:rsidR="00DC6912">
        <w:t xml:space="preserve"> template, data collection spreadsheet and guide for providers may be updated by MSD. The </w:t>
      </w:r>
      <w:r w:rsidR="00F32755">
        <w:t>tools and template are available here:</w:t>
      </w:r>
      <w:r w:rsidRPr="00224A9F">
        <w:t xml:space="preserve"> </w:t>
      </w:r>
      <w:hyperlink r:id="rId31" w:history="1">
        <w:r w:rsidRPr="00F32755">
          <w:rPr>
            <w:rStyle w:val="Hyperlink"/>
          </w:rPr>
          <w:t>https://www.msd.govt.nz/what-we-can-do/community/rural-communities/guidance-and-resources-for-heartlands-providers.html</w:t>
        </w:r>
      </w:hyperlink>
    </w:p>
    <w:p w14:paraId="515A2142" w14:textId="77777777" w:rsidR="00224A9F" w:rsidRPr="00224A9F" w:rsidRDefault="00224A9F" w:rsidP="00224A9F">
      <w:r w:rsidRPr="00224A9F">
        <w:rPr>
          <w:b/>
          <w:bCs/>
        </w:rPr>
        <w:t>Does the data collection spreadsheet automatically calculate totals for the quarter?</w:t>
      </w:r>
      <w:r w:rsidRPr="00224A9F">
        <w:br/>
        <w:t>Yes, the data collection spreadsheet automatically calculates reporting totals in the Outputs for Reporting tab of the spreadsheet. If all data for the quarter has been entered into the data collection sheet these totals can be copied directly into your quarterly reporting template.</w:t>
      </w:r>
    </w:p>
    <w:p w14:paraId="52A40BC9" w14:textId="7B20E5B3" w:rsidR="006716DA" w:rsidRPr="00E40E0A" w:rsidRDefault="00224A9F" w:rsidP="00055016">
      <w:pPr>
        <w:sectPr w:rsidR="006716DA" w:rsidRPr="00E40E0A" w:rsidSect="00332648">
          <w:headerReference w:type="even" r:id="rId32"/>
          <w:footerReference w:type="even" r:id="rId33"/>
          <w:footerReference w:type="default" r:id="rId34"/>
          <w:footerReference w:type="first" r:id="rId35"/>
          <w:pgSz w:w="11906" w:h="16838"/>
          <w:pgMar w:top="1134" w:right="907" w:bottom="1134" w:left="907" w:header="709" w:footer="624" w:gutter="0"/>
          <w:cols w:space="708"/>
          <w:docGrid w:linePitch="360"/>
        </w:sectPr>
      </w:pPr>
      <w:r w:rsidRPr="00224A9F">
        <w:rPr>
          <w:b/>
          <w:bCs/>
        </w:rPr>
        <w:t>Can we include client names in reporting?</w:t>
      </w:r>
      <w:r w:rsidRPr="00224A9F">
        <w:br/>
        <w:t xml:space="preserve">Client names must not be included in reports sent to MSD. </w:t>
      </w:r>
      <w:r w:rsidR="004031F4">
        <w:t xml:space="preserve">You </w:t>
      </w:r>
      <w:r w:rsidR="004031F4" w:rsidRPr="00224A9F">
        <w:t xml:space="preserve">can </w:t>
      </w:r>
      <w:r w:rsidR="004031F4">
        <w:t xml:space="preserve">write client names in the Data Collection Spreadsheet or the Printable Sheet, so long as these are not communicated to </w:t>
      </w:r>
      <w:r w:rsidR="000E7B42">
        <w:t xml:space="preserve">MSD. </w:t>
      </w:r>
      <w:r w:rsidRPr="00224A9F">
        <w:t xml:space="preserve">All data sent to MSD should be </w:t>
      </w:r>
      <w:r w:rsidR="000E7B42">
        <w:t>deidentified.</w:t>
      </w:r>
    </w:p>
    <w:p w14:paraId="2D07B4B5" w14:textId="77777777" w:rsidR="00626894" w:rsidRPr="00E40E0A" w:rsidRDefault="00626894" w:rsidP="000E7B42"/>
    <w:sectPr w:rsidR="00626894" w:rsidRPr="00E40E0A" w:rsidSect="00332648">
      <w:headerReference w:type="even" r:id="rId36"/>
      <w:headerReference w:type="default" r:id="rId37"/>
      <w:footerReference w:type="even" r:id="rId38"/>
      <w:footerReference w:type="default" r:id="rId39"/>
      <w:footerReference w:type="first" r:id="rId40"/>
      <w:pgSz w:w="11906" w:h="16838"/>
      <w:pgMar w:top="1134" w:right="907" w:bottom="1134" w:left="907" w:header="709"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B7541E2" w14:textId="77777777" w:rsidR="00C87662" w:rsidRPr="005719EA" w:rsidRDefault="00C87662" w:rsidP="00E079E9">
      <w:pPr>
        <w:spacing w:after="0"/>
      </w:pPr>
      <w:r w:rsidRPr="005719EA">
        <w:separator/>
      </w:r>
    </w:p>
  </w:endnote>
  <w:endnote w:type="continuationSeparator" w:id="0">
    <w:p w14:paraId="16D110B6" w14:textId="77777777" w:rsidR="00C87662" w:rsidRPr="005719EA" w:rsidRDefault="00C87662" w:rsidP="00E079E9">
      <w:pPr>
        <w:spacing w:after="0"/>
      </w:pPr>
      <w:r w:rsidRPr="005719EA">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5002EFF" w:usb1="C200ACFF" w:usb2="00000009" w:usb3="00000000" w:csb0="000001FF" w:csb1="00000000"/>
  </w:font>
  <w:font w:name="Open Sans">
    <w:charset w:val="00"/>
    <w:family w:val="swiss"/>
    <w:pitch w:val="variable"/>
    <w:sig w:usb0="E00002EF" w:usb1="4000205B" w:usb2="00000028"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75488" w14:textId="7A6CAF87" w:rsidR="009F7429" w:rsidRDefault="009F7429" w:rsidP="00C20D02">
    <w:pPr>
      <w:pStyle w:val="PageNumber1"/>
      <w:tabs>
        <w:tab w:val="clear" w:pos="9242"/>
        <w:tab w:val="right" w:pos="10065"/>
      </w:tabs>
    </w:pPr>
    <w:r>
      <w:rPr>
        <w:noProof/>
      </w:rPr>
      <mc:AlternateContent>
        <mc:Choice Requires="wps">
          <w:drawing>
            <wp:anchor distT="0" distB="0" distL="114300" distR="114300" simplePos="0" relativeHeight="251658243" behindDoc="0" locked="0" layoutInCell="1" allowOverlap="1" wp14:anchorId="2C94D5F4" wp14:editId="1A6FF313">
              <wp:simplePos x="0" y="0"/>
              <wp:positionH relativeFrom="page">
                <wp:align>left</wp:align>
              </wp:positionH>
              <wp:positionV relativeFrom="paragraph">
                <wp:posOffset>530860</wp:posOffset>
              </wp:positionV>
              <wp:extent cx="7574038" cy="218364"/>
              <wp:effectExtent l="0" t="0" r="8255" b="0"/>
              <wp:wrapNone/>
              <wp:docPr id="1765388558" name="Rectangle 1"/>
              <wp:cNvGraphicFramePr/>
              <a:graphic xmlns:a="http://schemas.openxmlformats.org/drawingml/2006/main">
                <a:graphicData uri="http://schemas.microsoft.com/office/word/2010/wordprocessingShape">
                  <wps:wsp>
                    <wps:cNvSpPr/>
                    <wps:spPr>
                      <a:xfrm>
                        <a:off x="0" y="0"/>
                        <a:ext cx="7574038" cy="218364"/>
                      </a:xfrm>
                      <a:prstGeom prst="rect">
                        <a:avLst/>
                      </a:prstGeom>
                      <a:solidFill>
                        <a:schemeClr val="tx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2FA93DD8">
            <v:rect id="Rectangle 1" style="position:absolute;margin-left:0;margin-top:41.8pt;width:596.4pt;height:17.2pt;z-index:251658243;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spid="_x0000_s1026" fillcolor="#014700 [3215]" stroked="f" strokeweight="2pt" w14:anchorId="258C3C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SQhUfAIAAF4FAAAOAAAAZHJzL2Uyb0RvYy54bWysVE1v2zAMvQ/YfxB0X22n6ceCOkWQosOA&#10;oi3aDj2rshQbkEWNUuJkv36U7DhtV+ww7CJLIvlIPj/q4nLbGrZR6BuwJS+Ocs6UlVA1dlXyH0/X&#10;X84580HYShiwquQ75fnl/POni87N1ARqMJVCRiDWzzpX8joEN8syL2vVCn8ETlkyasBWBDriKqtQ&#10;dITemmyS56dZB1g5BKm8p9ur3sjnCV9rJcOd1l4FZkpOtYW0Ylpf4prNL8RshcLVjRzKEP9QRSsa&#10;S0lHqCsRBFtj8wdU20gEDzocSWgz0LqRKvVA3RT5u24ea+FU6oXI8W6kyf8/WHm7eXT3SDR0zs88&#10;bWMXW41t/FJ9bJvI2o1kqW1gki7PTs6m+TH9Xkm2SXF+fDqNbGaHaIc+fFPQsrgpOdLPSByJzY0P&#10;veveJSbzYJrqujEmHaIA1NIg2wj6dWE7GcDfeBkbfS3EqB4w3mSHVtIu7IyKfsY+KM2aioqfpEKS&#10;yg5JhJTKhqI31aJSfe7iJM+TUKi1MSI1mgAjsqb8I/YA8LaBPXZf5eAfQ1US6Ric/62wPniMSJnB&#10;hjG4bSzgRwCGuhoy9/57knpqIksvUO3ukSH0I+KdvG7ot90IH+4F0kzQ9NCchztatIGu5DDsOKsB&#10;f310H/1JqmTlrKMZK7n/uRaoODPfLYn4azGdxqFMh+nJ2YQO+Nry8tpi1+0SSAsFvShOpm30D2a/&#10;1QjtMz0Hi5iVTMJKyl1yGXB/WIZ+9ulBkWqxSG40iE6EG/voZASPrEZZPm2fBbpBu4FUfwv7eRSz&#10;dxLufWOkhcU6gG6Svg+8DnzTECfhDA9OfCVen5PX4Vmc/wYAAP//AwBQSwMEFAAGAAgAAAAhAN9q&#10;P5LdAAAACAEAAA8AAABkcnMvZG93bnJldi54bWxMj8FqwzAMhu+DvYPRYLfVaQfFTeOUUNih7NRu&#10;DHZzYzUJs+XMdhvv7eectpvEL359X7VL1rAb+jA4krBcFMCQWqcH6iS8v708CWAhKtLKOEIJPxhg&#10;V9/fVarUbqIj3k6xY7mEQqkk9DGOJeeh7dGqsHAjUs4uzlsV8+o7rr2acrk1fFUUa27VQPlDr0bc&#10;99h+na5Wwv4wfTRGHD47YTfNa+JH33wnKR8fUrMFFjHFv2OY8TM61Jnp7K6kAzMSskiUIJ7XwOZ0&#10;uVllk/M8iQJ4XfH/AvUvAAAA//8DAFBLAQItABQABgAIAAAAIQC2gziS/gAAAOEBAAATAAAAAAAA&#10;AAAAAAAAAAAAAABbQ29udGVudF9UeXBlc10ueG1sUEsBAi0AFAAGAAgAAAAhADj9If/WAAAAlAEA&#10;AAsAAAAAAAAAAAAAAAAALwEAAF9yZWxzLy5yZWxzUEsBAi0AFAAGAAgAAAAhAF9JCFR8AgAAXgUA&#10;AA4AAAAAAAAAAAAAAAAALgIAAGRycy9lMm9Eb2MueG1sUEsBAi0AFAAGAAgAAAAhAN9qP5LdAAAA&#10;CAEAAA8AAAAAAAAAAAAAAAAA1gQAAGRycy9kb3ducmV2LnhtbFBLBQYAAAAABAAEAPMAAADgBQAA&#10;AAA=&#10;">
              <w10:wrap anchorx="page"/>
            </v:rect>
          </w:pict>
        </mc:Fallback>
      </mc:AlternateContent>
    </w:r>
    <w:r w:rsidRPr="004F4898">
      <w:t>Heartland Services quarterly provider reporting: Guide for providers</w:t>
    </w:r>
    <w:r w:rsidR="2F637413" w:rsidRPr="004F4898">
      <w:t xml:space="preserve"> </w:t>
    </w:r>
    <w:r w:rsidR="008B5159">
      <w:tab/>
    </w:r>
    <w:sdt>
      <w:sdtPr>
        <w:id w:val="-1305085763"/>
        <w:docPartObj>
          <w:docPartGallery w:val="Page Numbers (Bottom of Page)"/>
          <w:docPartUnique/>
        </w:docPartObj>
      </w:sdtPr>
      <w:sdtContent>
        <w:r w:rsidRPr="004F4898">
          <w:fldChar w:fldCharType="begin"/>
        </w:r>
        <w:r w:rsidRPr="004F4898">
          <w:instrText xml:space="preserve"> PAGE   \* MERGEFORMAT </w:instrText>
        </w:r>
        <w:r w:rsidRPr="004F4898">
          <w:fldChar w:fldCharType="separate"/>
        </w:r>
        <w:r>
          <w:t>7</w:t>
        </w:r>
        <w:r w:rsidRPr="004F4898">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BDE9B0" w14:textId="5C01D6D9" w:rsidR="00BD55DB" w:rsidRPr="004F4898" w:rsidRDefault="00C12BBA" w:rsidP="004F4898">
    <w:pPr>
      <w:pStyle w:val="PageNumber1"/>
      <w:tabs>
        <w:tab w:val="clear" w:pos="9242"/>
      </w:tabs>
    </w:pPr>
    <w:r w:rsidRPr="004F4898">
      <w:t>Heartland Services quarterly provider reporting: Guide for providers</w:t>
    </w:r>
    <w:r w:rsidR="004F4898">
      <w:tab/>
    </w:r>
    <w:r w:rsidR="004F4898">
      <w:tab/>
    </w:r>
    <w:r w:rsidR="004F4898">
      <w:tab/>
    </w:r>
    <w:r w:rsidR="004F4898">
      <w:tab/>
    </w:r>
    <w:r w:rsidR="004F4898" w:rsidRPr="004F4898">
      <w:t xml:space="preserve">     </w:t>
    </w:r>
    <w:sdt>
      <w:sdtPr>
        <w:id w:val="-518383596"/>
        <w:docPartObj>
          <w:docPartGallery w:val="Page Numbers (Bottom of Page)"/>
          <w:docPartUnique/>
        </w:docPartObj>
      </w:sdtPr>
      <w:sdtContent>
        <w:r w:rsidRPr="004F4898">
          <w:fldChar w:fldCharType="begin"/>
        </w:r>
        <w:r w:rsidRPr="004F4898">
          <w:instrText xml:space="preserve"> PAGE   \* MERGEFORMAT </w:instrText>
        </w:r>
        <w:r w:rsidRPr="004F4898">
          <w:fldChar w:fldCharType="separate"/>
        </w:r>
        <w:r w:rsidRPr="004F4898">
          <w:t>2</w:t>
        </w:r>
        <w:r w:rsidRPr="004F4898">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360"/>
      <w:gridCol w:w="3360"/>
      <w:gridCol w:w="3360"/>
    </w:tblGrid>
    <w:tr w:rsidR="21FEDC78" w14:paraId="365388AD" w14:textId="77777777" w:rsidTr="21FEDC78">
      <w:trPr>
        <w:trHeight w:val="300"/>
      </w:trPr>
      <w:tc>
        <w:tcPr>
          <w:tcW w:w="3360" w:type="dxa"/>
        </w:tcPr>
        <w:p w14:paraId="75DDC1DF" w14:textId="7775B58F" w:rsidR="21FEDC78" w:rsidRDefault="21FEDC78" w:rsidP="21FEDC78">
          <w:pPr>
            <w:pStyle w:val="Header"/>
            <w:ind w:left="-115"/>
          </w:pPr>
        </w:p>
      </w:tc>
      <w:tc>
        <w:tcPr>
          <w:tcW w:w="3360" w:type="dxa"/>
        </w:tcPr>
        <w:p w14:paraId="3C966EF4" w14:textId="31865248" w:rsidR="21FEDC78" w:rsidRDefault="21FEDC78" w:rsidP="21FEDC78">
          <w:pPr>
            <w:pStyle w:val="Header"/>
            <w:jc w:val="center"/>
          </w:pPr>
        </w:p>
      </w:tc>
      <w:tc>
        <w:tcPr>
          <w:tcW w:w="3360" w:type="dxa"/>
        </w:tcPr>
        <w:p w14:paraId="204192DA" w14:textId="2248777A" w:rsidR="21FEDC78" w:rsidRDefault="21FEDC78" w:rsidP="21FEDC78">
          <w:pPr>
            <w:pStyle w:val="Header"/>
            <w:ind w:right="-115"/>
            <w:jc w:val="right"/>
          </w:pPr>
        </w:p>
      </w:tc>
    </w:tr>
  </w:tbl>
  <w:p w14:paraId="6A4B0724" w14:textId="3B9B1A89" w:rsidR="00D475BB" w:rsidRDefault="00D475BB">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160892" w14:textId="758EC17D" w:rsidR="009F7429" w:rsidRPr="004F4898" w:rsidRDefault="009F7429" w:rsidP="00C20D02">
    <w:pPr>
      <w:pStyle w:val="PageNumber1"/>
      <w:tabs>
        <w:tab w:val="clear" w:pos="9242"/>
        <w:tab w:val="right" w:pos="10065"/>
      </w:tabs>
    </w:pPr>
    <w:r>
      <w:rPr>
        <w:noProof/>
      </w:rPr>
      <mc:AlternateContent>
        <mc:Choice Requires="wps">
          <w:drawing>
            <wp:anchor distT="0" distB="0" distL="114300" distR="114300" simplePos="0" relativeHeight="251658244" behindDoc="0" locked="0" layoutInCell="1" allowOverlap="1" wp14:anchorId="1680681C" wp14:editId="65F059BD">
              <wp:simplePos x="0" y="0"/>
              <wp:positionH relativeFrom="page">
                <wp:align>left</wp:align>
              </wp:positionH>
              <wp:positionV relativeFrom="paragraph">
                <wp:posOffset>528955</wp:posOffset>
              </wp:positionV>
              <wp:extent cx="7574038" cy="218364"/>
              <wp:effectExtent l="0" t="0" r="8255" b="0"/>
              <wp:wrapNone/>
              <wp:docPr id="1569926201" name="Rectangle 1"/>
              <wp:cNvGraphicFramePr/>
              <a:graphic xmlns:a="http://schemas.openxmlformats.org/drawingml/2006/main">
                <a:graphicData uri="http://schemas.microsoft.com/office/word/2010/wordprocessingShape">
                  <wps:wsp>
                    <wps:cNvSpPr/>
                    <wps:spPr>
                      <a:xfrm>
                        <a:off x="0" y="0"/>
                        <a:ext cx="7574038" cy="218364"/>
                      </a:xfrm>
                      <a:prstGeom prst="rect">
                        <a:avLst/>
                      </a:prstGeom>
                      <a:solidFill>
                        <a:schemeClr val="tx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45025CF0">
            <v:rect id="Rectangle 1" style="position:absolute;margin-left:0;margin-top:41.65pt;width:596.4pt;height:17.2pt;z-index:251658244;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spid="_x0000_s1026" fillcolor="#014700 [3215]" stroked="f" strokeweight="2pt" w14:anchorId="02E9B16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SQhUfAIAAF4FAAAOAAAAZHJzL2Uyb0RvYy54bWysVE1v2zAMvQ/YfxB0X22n6ceCOkWQosOA&#10;oi3aDj2rshQbkEWNUuJkv36U7DhtV+ww7CJLIvlIPj/q4nLbGrZR6BuwJS+Ocs6UlVA1dlXyH0/X&#10;X84580HYShiwquQ75fnl/POni87N1ARqMJVCRiDWzzpX8joEN8syL2vVCn8ETlkyasBWBDriKqtQ&#10;dITemmyS56dZB1g5BKm8p9ur3sjnCV9rJcOd1l4FZkpOtYW0Ylpf4prNL8RshcLVjRzKEP9QRSsa&#10;S0lHqCsRBFtj8wdU20gEDzocSWgz0LqRKvVA3RT5u24ea+FU6oXI8W6kyf8/WHm7eXT3SDR0zs88&#10;bWMXW41t/FJ9bJvI2o1kqW1gki7PTs6m+TH9Xkm2SXF+fDqNbGaHaIc+fFPQsrgpOdLPSByJzY0P&#10;veveJSbzYJrqujEmHaIA1NIg2wj6dWE7GcDfeBkbfS3EqB4w3mSHVtIu7IyKfsY+KM2aioqfpEKS&#10;yg5JhJTKhqI31aJSfe7iJM+TUKi1MSI1mgAjsqb8I/YA8LaBPXZf5eAfQ1US6Ric/62wPniMSJnB&#10;hjG4bSzgRwCGuhoy9/57knpqIksvUO3ukSH0I+KdvG7ot90IH+4F0kzQ9NCchztatIGu5DDsOKsB&#10;f310H/1JqmTlrKMZK7n/uRaoODPfLYn4azGdxqFMh+nJ2YQO+Nry8tpi1+0SSAsFvShOpm30D2a/&#10;1QjtMz0Hi5iVTMJKyl1yGXB/WIZ+9ulBkWqxSG40iE6EG/voZASPrEZZPm2fBbpBu4FUfwv7eRSz&#10;dxLufWOkhcU6gG6Svg+8DnzTECfhDA9OfCVen5PX4Vmc/wYAAP//AwBQSwMEFAAGAAgAAAAhAByR&#10;pnLdAAAACAEAAA8AAABkcnMvZG93bnJldi54bWxMj8FqwzAMhu+DvYPRoLfVaQtrmsUpodBD6and&#10;GOzmxloSZsup7Tbe2885bTeJX/z6vnIbjWZ3dL63JGAxz4AhNVb11Ap4f9s/58B8kKSktoQCftDD&#10;tnp8KGWh7EgnvJ9Dy1IJ+UIK6EIYCs5906GRfm4HpJR9WWdkSKtruXJyTOVG82WWvXAje0ofOjng&#10;rsPm+3wzAnaH8aPW+eGzzc2mPkZ+cvU1CjF7ivUrsIAx/B3DhJ/QoUpMF3sj5ZkWkESCgHy1Ajal&#10;i80ymVymab0GXpX8v0D1CwAA//8DAFBLAQItABQABgAIAAAAIQC2gziS/gAAAOEBAAATAAAAAAAA&#10;AAAAAAAAAAAAAABbQ29udGVudF9UeXBlc10ueG1sUEsBAi0AFAAGAAgAAAAhADj9If/WAAAAlAEA&#10;AAsAAAAAAAAAAAAAAAAALwEAAF9yZWxzLy5yZWxzUEsBAi0AFAAGAAgAAAAhAF9JCFR8AgAAXgUA&#10;AA4AAAAAAAAAAAAAAAAALgIAAGRycy9lMm9Eb2MueG1sUEsBAi0AFAAGAAgAAAAhAByRpnLdAAAA&#10;CAEAAA8AAAAAAAAAAAAAAAAA1gQAAGRycy9kb3ducmV2LnhtbFBLBQYAAAAABAAEAPMAAADgBQAA&#10;AAA=&#10;">
              <w10:wrap anchorx="page"/>
            </v:rect>
          </w:pict>
        </mc:Fallback>
      </mc:AlternateContent>
    </w:r>
    <w:r w:rsidR="00C20D02" w:rsidRPr="00C20D02">
      <w:t xml:space="preserve"> </w:t>
    </w:r>
    <w:r w:rsidR="00C20D02" w:rsidRPr="004F4898">
      <w:t>Heartland Services quarterly provider reporting: Guide for providers</w:t>
    </w:r>
    <w:r w:rsidR="71845261" w:rsidRPr="004F4898">
      <w:t xml:space="preserve"> </w:t>
    </w:r>
    <w:r w:rsidR="00C20D02">
      <w:tab/>
    </w:r>
    <w:sdt>
      <w:sdtPr>
        <w:id w:val="-164014884"/>
        <w:docPartObj>
          <w:docPartGallery w:val="Page Numbers (Bottom of Page)"/>
          <w:docPartUnique/>
        </w:docPartObj>
      </w:sdtPr>
      <w:sdtContent>
        <w:r w:rsidR="00C20D02" w:rsidRPr="004F4898">
          <w:fldChar w:fldCharType="begin"/>
        </w:r>
        <w:r w:rsidR="00C20D02" w:rsidRPr="004F4898">
          <w:instrText xml:space="preserve"> PAGE   \* MERGEFORMAT </w:instrText>
        </w:r>
        <w:r w:rsidR="00C20D02" w:rsidRPr="004F4898">
          <w:fldChar w:fldCharType="separate"/>
        </w:r>
        <w:r w:rsidR="00C20D02">
          <w:t>2</w:t>
        </w:r>
        <w:r w:rsidR="00C20D02" w:rsidRPr="004F4898">
          <w:fldChar w:fldCharType="end"/>
        </w:r>
      </w:sdtContent>
    </w:sdt>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360"/>
      <w:gridCol w:w="3360"/>
      <w:gridCol w:w="3360"/>
    </w:tblGrid>
    <w:tr w:rsidR="21FEDC78" w14:paraId="1F787DC7" w14:textId="77777777" w:rsidTr="21FEDC78">
      <w:trPr>
        <w:trHeight w:val="300"/>
      </w:trPr>
      <w:tc>
        <w:tcPr>
          <w:tcW w:w="3360" w:type="dxa"/>
        </w:tcPr>
        <w:p w14:paraId="046457B3" w14:textId="3B0D6EA4" w:rsidR="21FEDC78" w:rsidRDefault="21FEDC78" w:rsidP="21FEDC78">
          <w:pPr>
            <w:pStyle w:val="Header"/>
            <w:ind w:left="-115"/>
          </w:pPr>
        </w:p>
      </w:tc>
      <w:tc>
        <w:tcPr>
          <w:tcW w:w="3360" w:type="dxa"/>
        </w:tcPr>
        <w:p w14:paraId="171850BF" w14:textId="318E6958" w:rsidR="21FEDC78" w:rsidRDefault="21FEDC78" w:rsidP="21FEDC78">
          <w:pPr>
            <w:pStyle w:val="Header"/>
            <w:jc w:val="center"/>
          </w:pPr>
        </w:p>
      </w:tc>
      <w:tc>
        <w:tcPr>
          <w:tcW w:w="3360" w:type="dxa"/>
        </w:tcPr>
        <w:p w14:paraId="41EF344A" w14:textId="392F487F" w:rsidR="21FEDC78" w:rsidRDefault="21FEDC78" w:rsidP="21FEDC78">
          <w:pPr>
            <w:pStyle w:val="Header"/>
            <w:ind w:right="-115"/>
            <w:jc w:val="right"/>
          </w:pPr>
        </w:p>
      </w:tc>
    </w:tr>
  </w:tbl>
  <w:p w14:paraId="35C953EE" w14:textId="619E374C" w:rsidR="00D475BB" w:rsidRDefault="00D475BB">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FB9FE7" w14:textId="5B3C4614" w:rsidR="00B937D8" w:rsidRDefault="009B3631" w:rsidP="009F7429">
    <w:pPr>
      <w:pStyle w:val="PageNumber1"/>
      <w:tabs>
        <w:tab w:val="clear" w:pos="9242"/>
      </w:tabs>
    </w:pPr>
    <w:r>
      <w:rPr>
        <w:noProof/>
      </w:rPr>
      <mc:AlternateContent>
        <mc:Choice Requires="wps">
          <w:drawing>
            <wp:anchor distT="0" distB="0" distL="114300" distR="114300" simplePos="0" relativeHeight="251658248" behindDoc="0" locked="0" layoutInCell="1" allowOverlap="1" wp14:anchorId="133229AD" wp14:editId="458C6EFC">
              <wp:simplePos x="0" y="0"/>
              <wp:positionH relativeFrom="column">
                <wp:posOffset>-574158</wp:posOffset>
              </wp:positionH>
              <wp:positionV relativeFrom="paragraph">
                <wp:posOffset>530225</wp:posOffset>
              </wp:positionV>
              <wp:extent cx="7574038" cy="218364"/>
              <wp:effectExtent l="0" t="0" r="8255" b="0"/>
              <wp:wrapNone/>
              <wp:docPr id="790997311" name="Rectangle 1"/>
              <wp:cNvGraphicFramePr/>
              <a:graphic xmlns:a="http://schemas.openxmlformats.org/drawingml/2006/main">
                <a:graphicData uri="http://schemas.microsoft.com/office/word/2010/wordprocessingShape">
                  <wps:wsp>
                    <wps:cNvSpPr/>
                    <wps:spPr>
                      <a:xfrm>
                        <a:off x="0" y="0"/>
                        <a:ext cx="7574038" cy="218364"/>
                      </a:xfrm>
                      <a:prstGeom prst="rect">
                        <a:avLst/>
                      </a:prstGeom>
                      <a:solidFill>
                        <a:schemeClr val="tx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xmlns:a="http://schemas.openxmlformats.org/drawingml/2006/main">
          <w:pict w14:anchorId="7D152E78">
            <v:rect id="Rectangle 1" style="position:absolute;margin-left:-45.2pt;margin-top:41.75pt;width:596.4pt;height:17.2pt;z-index:25165824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spid="_x0000_s1026" fillcolor="#014700 [3215]" stroked="f" strokeweight="2pt" w14:anchorId="754764A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SQhUfAIAAF4FAAAOAAAAZHJzL2Uyb0RvYy54bWysVE1v2zAMvQ/YfxB0X22n6ceCOkWQosOA&#10;oi3aDj2rshQbkEWNUuJkv36U7DhtV+ww7CJLIvlIPj/q4nLbGrZR6BuwJS+Ocs6UlVA1dlXyH0/X&#10;X84580HYShiwquQ75fnl/POni87N1ARqMJVCRiDWzzpX8joEN8syL2vVCn8ETlkyasBWBDriKqtQ&#10;dITemmyS56dZB1g5BKm8p9ur3sjnCV9rJcOd1l4FZkpOtYW0Ylpf4prNL8RshcLVjRzKEP9QRSsa&#10;S0lHqCsRBFtj8wdU20gEDzocSWgz0LqRKvVA3RT5u24ea+FU6oXI8W6kyf8/WHm7eXT3SDR0zs88&#10;bWMXW41t/FJ9bJvI2o1kqW1gki7PTs6m+TH9Xkm2SXF+fDqNbGaHaIc+fFPQsrgpOdLPSByJzY0P&#10;veveJSbzYJrqujEmHaIA1NIg2wj6dWE7GcDfeBkbfS3EqB4w3mSHVtIu7IyKfsY+KM2aioqfpEKS&#10;yg5JhJTKhqI31aJSfe7iJM+TUKi1MSI1mgAjsqb8I/YA8LaBPXZf5eAfQ1US6Ric/62wPniMSJnB&#10;hjG4bSzgRwCGuhoy9/57knpqIksvUO3ukSH0I+KdvG7ot90IH+4F0kzQ9NCchztatIGu5DDsOKsB&#10;f310H/1JqmTlrKMZK7n/uRaoODPfLYn4azGdxqFMh+nJ2YQO+Nry8tpi1+0SSAsFvShOpm30D2a/&#10;1QjtMz0Hi5iVTMJKyl1yGXB/WIZ+9ulBkWqxSG40iE6EG/voZASPrEZZPm2fBbpBu4FUfwv7eRSz&#10;dxLufWOkhcU6gG6Svg+8DnzTECfhDA9OfCVen5PX4Vmc/wYAAP//AwBQSwMEFAAGAAgAAAAhAEna&#10;Z+TfAAAACwEAAA8AAABkcnMvZG93bnJldi54bWxMj8tOwzAQRfdI/IM1SOxap+WVhDhVVIlFxaoF&#10;IbFz4yGJsMfBdhvz9zgrupvH0Z0z1SYazc7o/GBJwGqZAUNqrRqoE/D+9rLIgfkgSUltCQX8oodN&#10;fX1VyVLZifZ4PoSOpRDypRTQhzCWnPu2RyP90o5IafdlnZEhta7jyskphRvN11n2yI0cKF3o5Yjb&#10;Htvvw8kI2O6mj0bnu88uN0XzGvneNT9RiNub2DwDCxjDPwyzflKHOjkd7YmUZ1rAosjuEyogv3sA&#10;NgOrbJ0mx7l6KoDXFb/8of4DAAD//wMAUEsBAi0AFAAGAAgAAAAhALaDOJL+AAAA4QEAABMAAAAA&#10;AAAAAAAAAAAAAAAAAFtDb250ZW50X1R5cGVzXS54bWxQSwECLQAUAAYACAAAACEAOP0h/9YAAACU&#10;AQAACwAAAAAAAAAAAAAAAAAvAQAAX3JlbHMvLnJlbHNQSwECLQAUAAYACAAAACEAX0kIVHwCAABe&#10;BQAADgAAAAAAAAAAAAAAAAAuAgAAZHJzL2Uyb0RvYy54bWxQSwECLQAUAAYACAAAACEASdpn5N8A&#10;AAALAQAADwAAAAAAAAAAAAAAAADWBAAAZHJzL2Rvd25yZXYueG1sUEsFBgAAAAAEAAQA8wAAAOIF&#10;AAAAAA==&#10;"/>
          </w:pict>
        </mc:Fallback>
      </mc:AlternateContent>
    </w:r>
    <w:r w:rsidR="00B937D8" w:rsidRPr="004F4898">
      <w:t>Heartland Services quarterly provider reporting: Guide for providers</w:t>
    </w:r>
    <w:r w:rsidR="00B937D8">
      <w:tab/>
    </w:r>
    <w:r w:rsidR="00B937D8">
      <w:tab/>
    </w:r>
    <w:r w:rsidR="00B937D8">
      <w:tab/>
    </w:r>
    <w:r w:rsidR="00B937D8">
      <w:tab/>
    </w:r>
    <w:r w:rsidR="00B937D8" w:rsidRPr="004F4898">
      <w:t xml:space="preserve"> </w:t>
    </w:r>
    <w:r w:rsidR="00165DF6">
      <w:tab/>
    </w:r>
    <w:r w:rsidR="00B937D8" w:rsidRPr="004F4898">
      <w:t xml:space="preserve">    </w:t>
    </w:r>
    <w:sdt>
      <w:sdtPr>
        <w:id w:val="-1726218889"/>
        <w:docPartObj>
          <w:docPartGallery w:val="Page Numbers (Bottom of Page)"/>
          <w:docPartUnique/>
        </w:docPartObj>
      </w:sdtPr>
      <w:sdtContent>
        <w:r w:rsidR="00B937D8" w:rsidRPr="004F4898">
          <w:fldChar w:fldCharType="begin"/>
        </w:r>
        <w:r w:rsidR="00B937D8" w:rsidRPr="004F4898">
          <w:instrText xml:space="preserve"> PAGE   \* MERGEFORMAT </w:instrText>
        </w:r>
        <w:r w:rsidR="00B937D8" w:rsidRPr="004F4898">
          <w:fldChar w:fldCharType="separate"/>
        </w:r>
        <w:r w:rsidR="00B937D8">
          <w:t>7</w:t>
        </w:r>
        <w:r w:rsidR="00B937D8" w:rsidRPr="004F4898">
          <w:fldChar w:fldCharType="end"/>
        </w:r>
      </w:sdtContent>
    </w:sdt>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8B902D" w14:textId="595754E5" w:rsidR="00B937D8" w:rsidRPr="004F4898" w:rsidRDefault="00B937D8" w:rsidP="004F4898">
    <w:pPr>
      <w:pStyle w:val="PageNumber1"/>
      <w:tabs>
        <w:tab w:val="clear" w:pos="9242"/>
      </w:tabs>
    </w:pPr>
    <w:r>
      <w:rPr>
        <w:noProof/>
      </w:rPr>
      <mc:AlternateContent>
        <mc:Choice Requires="wps">
          <w:drawing>
            <wp:anchor distT="0" distB="0" distL="114300" distR="114300" simplePos="0" relativeHeight="251658245" behindDoc="0" locked="0" layoutInCell="1" allowOverlap="1" wp14:anchorId="0126D935" wp14:editId="206C96E6">
              <wp:simplePos x="0" y="0"/>
              <wp:positionH relativeFrom="page">
                <wp:posOffset>0</wp:posOffset>
              </wp:positionH>
              <wp:positionV relativeFrom="paragraph">
                <wp:posOffset>537683</wp:posOffset>
              </wp:positionV>
              <wp:extent cx="7574038" cy="218364"/>
              <wp:effectExtent l="0" t="0" r="8255" b="0"/>
              <wp:wrapNone/>
              <wp:docPr id="208976517" name="Rectangle 1"/>
              <wp:cNvGraphicFramePr/>
              <a:graphic xmlns:a="http://schemas.openxmlformats.org/drawingml/2006/main">
                <a:graphicData uri="http://schemas.microsoft.com/office/word/2010/wordprocessingShape">
                  <wps:wsp>
                    <wps:cNvSpPr/>
                    <wps:spPr>
                      <a:xfrm>
                        <a:off x="0" y="0"/>
                        <a:ext cx="7574038" cy="218364"/>
                      </a:xfrm>
                      <a:prstGeom prst="rect">
                        <a:avLst/>
                      </a:prstGeom>
                      <a:solidFill>
                        <a:schemeClr val="tx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http://schemas.openxmlformats.org/drawingml/2006/main">
          <w:pict w14:anchorId="0549E9B3">
            <v:rect id="Rectangle 1" style="position:absolute;margin-left:0;margin-top:42.35pt;width:596.4pt;height:17.2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spid="_x0000_s1026" fillcolor="#014700 [3215]" stroked="f" strokeweight="2pt" w14:anchorId="272350B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SQhUfAIAAF4FAAAOAAAAZHJzL2Uyb0RvYy54bWysVE1v2zAMvQ/YfxB0X22n6ceCOkWQosOA&#10;oi3aDj2rshQbkEWNUuJkv36U7DhtV+ww7CJLIvlIPj/q4nLbGrZR6BuwJS+Ocs6UlVA1dlXyH0/X&#10;X84580HYShiwquQ75fnl/POni87N1ARqMJVCRiDWzzpX8joEN8syL2vVCn8ETlkyasBWBDriKqtQ&#10;dITemmyS56dZB1g5BKm8p9ur3sjnCV9rJcOd1l4FZkpOtYW0Ylpf4prNL8RshcLVjRzKEP9QRSsa&#10;S0lHqCsRBFtj8wdU20gEDzocSWgz0LqRKvVA3RT5u24ea+FU6oXI8W6kyf8/WHm7eXT3SDR0zs88&#10;bWMXW41t/FJ9bJvI2o1kqW1gki7PTs6m+TH9Xkm2SXF+fDqNbGaHaIc+fFPQsrgpOdLPSByJzY0P&#10;veveJSbzYJrqujEmHaIA1NIg2wj6dWE7GcDfeBkbfS3EqB4w3mSHVtIu7IyKfsY+KM2aioqfpEKS&#10;yg5JhJTKhqI31aJSfe7iJM+TUKi1MSI1mgAjsqb8I/YA8LaBPXZf5eAfQ1US6Ric/62wPniMSJnB&#10;hjG4bSzgRwCGuhoy9/57knpqIksvUO3ukSH0I+KdvG7ot90IH+4F0kzQ9NCchztatIGu5DDsOKsB&#10;f310H/1JqmTlrKMZK7n/uRaoODPfLYn4azGdxqFMh+nJ2YQO+Nry8tpi1+0SSAsFvShOpm30D2a/&#10;1QjtMz0Hi5iVTMJKyl1yGXB/WIZ+9ulBkWqxSG40iE6EG/voZASPrEZZPm2fBbpBu4FUfwv7eRSz&#10;dxLufWOkhcU6gG6Svg+8DnzTECfhDA9OfCVen5PX4Vmc/wYAAP//AwBQSwMEFAAGAAgAAAAhAD0Y&#10;/J/dAAAACAEAAA8AAABkcnMvZG93bnJldi54bWxMj8FOwzAMhu9IvENkpN1Y2glBV5pO1SQO004b&#10;06Tdssa0FYlTkmwNb0/GBW62fuv391WraDS7ovODJQH5PAOG1Fo1UCfg8P72WADzQZKS2hIK+EYP&#10;q/r+rpKlshPt8LoPHUsl5EspoA9hLDn3bY9G+rkdkVL2YZ2RIa2u48rJKZUbzRdZ9syNHCh96OWI&#10;6x7bz/3FCFhvpmOji82pK8yy2Ua+c81XFGL2EJtXYAFj+DuGG35Chzoxne2FlGdaQBIJAoqnF2C3&#10;NF8uksn5d8qB1xX/L1D/AAAA//8DAFBLAQItABQABgAIAAAAIQC2gziS/gAAAOEBAAATAAAAAAAA&#10;AAAAAAAAAAAAAABbQ29udGVudF9UeXBlc10ueG1sUEsBAi0AFAAGAAgAAAAhADj9If/WAAAAlAEA&#10;AAsAAAAAAAAAAAAAAAAALwEAAF9yZWxzLy5yZWxzUEsBAi0AFAAGAAgAAAAhAF9JCFR8AgAAXgUA&#10;AA4AAAAAAAAAAAAAAAAALgIAAGRycy9lMm9Eb2MueG1sUEsBAi0AFAAGAAgAAAAhAD0Y/J/dAAAA&#10;CAEAAA8AAAAAAAAAAAAAAAAA1gQAAGRycy9kb3ducmV2LnhtbFBLBQYAAAAABAAEAPMAAADgBQAA&#10;AAA=&#10;">
              <w10:wrap anchorx="page"/>
            </v:rect>
          </w:pict>
        </mc:Fallback>
      </mc:AlternateContent>
    </w:r>
    <w:r w:rsidRPr="004F4898">
      <w:t>Heartland Services quarterly provider reporting: Guide for providers</w:t>
    </w:r>
    <w:r>
      <w:tab/>
    </w:r>
    <w:r>
      <w:tab/>
    </w:r>
    <w:r>
      <w:tab/>
    </w:r>
    <w:proofErr w:type="gramStart"/>
    <w:r>
      <w:tab/>
    </w:r>
    <w:r w:rsidRPr="004F4898">
      <w:t xml:space="preserve">  </w:t>
    </w:r>
    <w:r w:rsidR="00165DF6">
      <w:tab/>
    </w:r>
    <w:proofErr w:type="gramEnd"/>
    <w:r w:rsidRPr="004F4898">
      <w:t xml:space="preserve">   </w:t>
    </w:r>
    <w:sdt>
      <w:sdtPr>
        <w:id w:val="901483187"/>
        <w:docPartObj>
          <w:docPartGallery w:val="Page Numbers (Bottom of Page)"/>
          <w:docPartUnique/>
        </w:docPartObj>
      </w:sdtPr>
      <w:sdtContent>
        <w:r w:rsidRPr="004F4898">
          <w:fldChar w:fldCharType="begin"/>
        </w:r>
        <w:r w:rsidRPr="004F4898">
          <w:instrText xml:space="preserve"> PAGE   \* MERGEFORMAT </w:instrText>
        </w:r>
        <w:r w:rsidRPr="004F4898">
          <w:fldChar w:fldCharType="separate"/>
        </w:r>
        <w:r w:rsidRPr="004F4898">
          <w:t>2</w:t>
        </w:r>
        <w:r w:rsidRPr="004F4898">
          <w:fldChar w:fldCharType="end"/>
        </w:r>
      </w:sdtContent>
    </w:sdt>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360"/>
      <w:gridCol w:w="3360"/>
      <w:gridCol w:w="3360"/>
    </w:tblGrid>
    <w:tr w:rsidR="21FEDC78" w14:paraId="55F7B03F" w14:textId="77777777" w:rsidTr="21FEDC78">
      <w:trPr>
        <w:trHeight w:val="300"/>
      </w:trPr>
      <w:tc>
        <w:tcPr>
          <w:tcW w:w="3360" w:type="dxa"/>
        </w:tcPr>
        <w:p w14:paraId="6A4EBE58" w14:textId="0CE0E4F7" w:rsidR="21FEDC78" w:rsidRDefault="21FEDC78" w:rsidP="21FEDC78">
          <w:pPr>
            <w:pStyle w:val="Header"/>
            <w:ind w:left="-115"/>
          </w:pPr>
        </w:p>
      </w:tc>
      <w:tc>
        <w:tcPr>
          <w:tcW w:w="3360" w:type="dxa"/>
        </w:tcPr>
        <w:p w14:paraId="4B89255B" w14:textId="650899BF" w:rsidR="21FEDC78" w:rsidRDefault="21FEDC78" w:rsidP="21FEDC78">
          <w:pPr>
            <w:pStyle w:val="Header"/>
            <w:jc w:val="center"/>
          </w:pPr>
        </w:p>
      </w:tc>
      <w:tc>
        <w:tcPr>
          <w:tcW w:w="3360" w:type="dxa"/>
        </w:tcPr>
        <w:p w14:paraId="5858FD82" w14:textId="568086EF" w:rsidR="21FEDC78" w:rsidRDefault="21FEDC78" w:rsidP="21FEDC78">
          <w:pPr>
            <w:pStyle w:val="Header"/>
            <w:ind w:right="-115"/>
            <w:jc w:val="right"/>
          </w:pPr>
        </w:p>
      </w:tc>
    </w:tr>
  </w:tbl>
  <w:p w14:paraId="2BDA51ED" w14:textId="398E15A7" w:rsidR="00D475BB" w:rsidRDefault="00D475BB">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379CFB" w14:textId="3DE9B01E" w:rsidR="00D475BB" w:rsidRDefault="00D475BB">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CFD24A" w14:textId="7EE728F1" w:rsidR="009923DB" w:rsidRPr="009923DB" w:rsidRDefault="009923DB" w:rsidP="009923DB">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360"/>
      <w:gridCol w:w="3360"/>
      <w:gridCol w:w="3360"/>
    </w:tblGrid>
    <w:tr w:rsidR="21FEDC78" w14:paraId="2A52733D" w14:textId="77777777" w:rsidTr="21FEDC78">
      <w:trPr>
        <w:trHeight w:val="300"/>
      </w:trPr>
      <w:tc>
        <w:tcPr>
          <w:tcW w:w="3360" w:type="dxa"/>
        </w:tcPr>
        <w:p w14:paraId="414DD94F" w14:textId="0A1A7A16" w:rsidR="21FEDC78" w:rsidRDefault="21FEDC78" w:rsidP="21FEDC78">
          <w:pPr>
            <w:pStyle w:val="Header"/>
            <w:ind w:left="-115"/>
          </w:pPr>
        </w:p>
      </w:tc>
      <w:tc>
        <w:tcPr>
          <w:tcW w:w="3360" w:type="dxa"/>
        </w:tcPr>
        <w:p w14:paraId="3E93521D" w14:textId="6126BCAE" w:rsidR="21FEDC78" w:rsidRDefault="21FEDC78" w:rsidP="21FEDC78">
          <w:pPr>
            <w:pStyle w:val="Header"/>
            <w:jc w:val="center"/>
          </w:pPr>
        </w:p>
      </w:tc>
      <w:tc>
        <w:tcPr>
          <w:tcW w:w="3360" w:type="dxa"/>
        </w:tcPr>
        <w:p w14:paraId="739C0CF2" w14:textId="10B7AFDA" w:rsidR="21FEDC78" w:rsidRDefault="21FEDC78" w:rsidP="21FEDC78">
          <w:pPr>
            <w:pStyle w:val="Header"/>
            <w:ind w:right="-115"/>
            <w:jc w:val="right"/>
          </w:pPr>
        </w:p>
      </w:tc>
    </w:tr>
  </w:tbl>
  <w:p w14:paraId="759ECE56" w14:textId="742EC675" w:rsidR="00D475BB" w:rsidRDefault="00D475B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37A3AD" w14:textId="77777777" w:rsidR="00C87662" w:rsidRPr="005719EA" w:rsidRDefault="00C87662" w:rsidP="00E079E9">
      <w:pPr>
        <w:spacing w:after="0"/>
      </w:pPr>
      <w:r w:rsidRPr="005719EA">
        <w:separator/>
      </w:r>
    </w:p>
  </w:footnote>
  <w:footnote w:type="continuationSeparator" w:id="0">
    <w:p w14:paraId="1BA40F3B" w14:textId="77777777" w:rsidR="00C87662" w:rsidRPr="005719EA" w:rsidRDefault="00C87662" w:rsidP="00E079E9">
      <w:pPr>
        <w:spacing w:after="0"/>
      </w:pPr>
      <w:r w:rsidRPr="005719EA">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CC91B3" w14:textId="5BBD4780" w:rsidR="00E079E9" w:rsidRPr="005719EA" w:rsidRDefault="009F7429">
    <w:pPr>
      <w:pStyle w:val="Header"/>
    </w:pPr>
    <w:r>
      <w:rPr>
        <w:noProof/>
      </w:rPr>
      <mc:AlternateContent>
        <mc:Choice Requires="wps">
          <w:drawing>
            <wp:anchor distT="0" distB="0" distL="114300" distR="114300" simplePos="0" relativeHeight="251658242" behindDoc="0" locked="0" layoutInCell="1" allowOverlap="1" wp14:anchorId="50503F4F" wp14:editId="042333BB">
              <wp:simplePos x="0" y="0"/>
              <wp:positionH relativeFrom="page">
                <wp:align>right</wp:align>
              </wp:positionH>
              <wp:positionV relativeFrom="paragraph">
                <wp:posOffset>-449580</wp:posOffset>
              </wp:positionV>
              <wp:extent cx="7574038" cy="218364"/>
              <wp:effectExtent l="0" t="0" r="8255" b="0"/>
              <wp:wrapNone/>
              <wp:docPr id="425671291" name="Rectangle 1"/>
              <wp:cNvGraphicFramePr/>
              <a:graphic xmlns:a="http://schemas.openxmlformats.org/drawingml/2006/main">
                <a:graphicData uri="http://schemas.microsoft.com/office/word/2010/wordprocessingShape">
                  <wps:wsp>
                    <wps:cNvSpPr/>
                    <wps:spPr>
                      <a:xfrm>
                        <a:off x="0" y="0"/>
                        <a:ext cx="7574038" cy="218364"/>
                      </a:xfrm>
                      <a:prstGeom prst="rect">
                        <a:avLst/>
                      </a:prstGeom>
                      <a:solidFill>
                        <a:schemeClr val="accent6">
                          <a:lumMod val="75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66B1820C">
            <v:rect id="Rectangle 1" style="position:absolute;margin-left:545.2pt;margin-top:-35.4pt;width:596.4pt;height:17.2pt;z-index:251658242;visibility:visible;mso-wrap-style:square;mso-width-percent:0;mso-height-percent:0;mso-wrap-distance-left:9pt;mso-wrap-distance-top:0;mso-wrap-distance-right:9pt;mso-wrap-distance-bottom:0;mso-position-horizontal:right;mso-position-horizontal-relative:page;mso-position-vertical:absolute;mso-position-vertical-relative:text;mso-width-percent:0;mso-height-percent:0;mso-width-relative:margin;mso-height-relative:margin;v-text-anchor:middle" o:spid="_x0000_s1026" fillcolor="#bf9f00 [2409]" stroked="f" strokeweight="2pt" w14:anchorId="1C940B9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eOHyhQIAAIYFAAAOAAAAZHJzL2Uyb0RvYy54bWysVMFu2zAMvQ/YPwi6r7bTtOmCOkXQosOA&#10;ri3WDj2rslQLkERNUuJkXz9Kdpys63YYdrFFkXwkn0ieX2yMJmvhgwJb0+qopERYDo2yLzX99nj9&#10;4YySEJltmAYraroVgV4s3r8779xcTKAF3QhPEMSGeedq2sbo5kUReCsMC0fghEWlBG9YRNG/FI1n&#10;HaIbXUzK8rTowDfOAxch4O1Vr6SLjC+l4PFOyiAi0TXF3GL++vx9Tt9icc7mL565VvEhDfYPWRim&#10;LAYdoa5YZGTl1W9QRnEPAWQ84mAKkFJxkWvAaqryVTUPLXMi14LkBDfSFP4fLL9dP7h7jzR0LswD&#10;HlMVG+lN+mN+ZJPJ2o5kiU0kHC9nJ7NpeYzPy1E3qc6OT6eJzWLv7XyInwQYkg419fgYmSO2vgmx&#10;N92ZpGABtGquldZZSA0gLrUna4ZPxzgXNp5md70yX6Dp72cnZZkfEcPmnkkuOYlf0LRNmBYSeh84&#10;3RT7kvMpbrVIdtp+FZKoBouc5Igj8mEyVa9qWSP66+qPuWTAhCwx/og9ALxVaDUwOdgnV5GbeXQu&#10;/5ZYX+LokSODjaOzURb8WwA6jpF7+x1JPTWJpWdotveeeOhHKTh+rfB5b1iI98zj7OCU4T6Id/iR&#10;GrqawnCipAX/4637ZI8tjVpKOpzFmobvK+YFJfqzxWb/WE2naXizMD2ZTVDwh5rnQ41dmUvAnqlw&#10;8ziej8k+6t1RejBPuDaWKSqqmOUYu6Y8+p1wGfsdgYuHi+Uym+HAOhZv7IPjCTyxmtr3cfPEvBt6&#10;POJ03MJubtn8Vav3tsnTwnIVQao8B3teB75x2HMTD4spbZNDOVvt1+fiJwAAAP//AwBQSwMEFAAG&#10;AAgAAAAhAKNYlNPfAAAACQEAAA8AAABkcnMvZG93bnJldi54bWxMj0FrwkAQhe+F/odlCt50oxat&#10;aTYigodCkdaK9LjJTpPQ3dmQXU3qr+94am8z8x5vvpetB2fFBbvQeFIwnSQgkEpvGqoUHD924ycQ&#10;IWoy2npCBT8YYJ3f32U6Nb6nd7wcYiU4hEKqFdQxtqmUoazR6TDxLRJrX75zOvLaVdJ0uudwZ+Us&#10;SRbS6Yb4Q61b3NZYfh/OTsFqg3vTHz+jfe2v5oRvy5eTL5QaPQybZxARh/hnhhs+o0POTIU/kwnC&#10;KuAiUcF4mXCBmzxdzXgq+DRfPILMM/m/Qf4LAAD//wMAUEsBAi0AFAAGAAgAAAAhALaDOJL+AAAA&#10;4QEAABMAAAAAAAAAAAAAAAAAAAAAAFtDb250ZW50X1R5cGVzXS54bWxQSwECLQAUAAYACAAAACEA&#10;OP0h/9YAAACUAQAACwAAAAAAAAAAAAAAAAAvAQAAX3JlbHMvLnJlbHNQSwECLQAUAAYACAAAACEA&#10;KHjh8oUCAACGBQAADgAAAAAAAAAAAAAAAAAuAgAAZHJzL2Uyb0RvYy54bWxQSwECLQAUAAYACAAA&#10;ACEAo1iU098AAAAJAQAADwAAAAAAAAAAAAAAAADfBAAAZHJzL2Rvd25yZXYueG1sUEsFBgAAAAAE&#10;AAQA8wAAAOsFAAAAAA==&#10;">
              <w10:wrap anchorx="page"/>
            </v:rec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77919A" w14:textId="72ED3EDC" w:rsidR="00E079E9" w:rsidRPr="005719EA" w:rsidRDefault="0021195C">
    <w:pPr>
      <w:pStyle w:val="Header"/>
    </w:pPr>
    <w:r>
      <w:rPr>
        <w:noProof/>
      </w:rPr>
      <mc:AlternateContent>
        <mc:Choice Requires="wps">
          <w:drawing>
            <wp:anchor distT="0" distB="0" distL="114300" distR="114300" simplePos="0" relativeHeight="251658240" behindDoc="0" locked="0" layoutInCell="1" allowOverlap="1" wp14:anchorId="0EF4FAAC" wp14:editId="30BCB95F">
              <wp:simplePos x="0" y="0"/>
              <wp:positionH relativeFrom="page">
                <wp:posOffset>-27296</wp:posOffset>
              </wp:positionH>
              <wp:positionV relativeFrom="paragraph">
                <wp:posOffset>-436567</wp:posOffset>
              </wp:positionV>
              <wp:extent cx="7574038" cy="218364"/>
              <wp:effectExtent l="0" t="0" r="8255" b="0"/>
              <wp:wrapNone/>
              <wp:docPr id="540584343" name="Rectangle 1"/>
              <wp:cNvGraphicFramePr/>
              <a:graphic xmlns:a="http://schemas.openxmlformats.org/drawingml/2006/main">
                <a:graphicData uri="http://schemas.microsoft.com/office/word/2010/wordprocessingShape">
                  <wps:wsp>
                    <wps:cNvSpPr/>
                    <wps:spPr>
                      <a:xfrm>
                        <a:off x="0" y="0"/>
                        <a:ext cx="7574038" cy="218364"/>
                      </a:xfrm>
                      <a:prstGeom prst="rect">
                        <a:avLst/>
                      </a:prstGeom>
                      <a:solidFill>
                        <a:schemeClr val="accent6">
                          <a:lumMod val="75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212AD67D">
            <v:rect id="Rectangle 1" style="position:absolute;margin-left:-2.15pt;margin-top:-34.4pt;width:596.4pt;height:17.2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spid="_x0000_s1026" fillcolor="#bf9f00 [2409]" stroked="f" strokeweight="2pt" w14:anchorId="2C43EE9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eOHyhQIAAIYFAAAOAAAAZHJzL2Uyb0RvYy54bWysVMFu2zAMvQ/YPwi6r7bTtOmCOkXQosOA&#10;ri3WDj2rslQLkERNUuJkXz9Kdpys63YYdrFFkXwkn0ieX2yMJmvhgwJb0+qopERYDo2yLzX99nj9&#10;4YySEJltmAYraroVgV4s3r8779xcTKAF3QhPEMSGeedq2sbo5kUReCsMC0fghEWlBG9YRNG/FI1n&#10;HaIbXUzK8rTowDfOAxch4O1Vr6SLjC+l4PFOyiAi0TXF3GL++vx9Tt9icc7mL565VvEhDfYPWRim&#10;LAYdoa5YZGTl1W9QRnEPAWQ84mAKkFJxkWvAaqryVTUPLXMi14LkBDfSFP4fLL9dP7h7jzR0LswD&#10;HlMVG+lN+mN+ZJPJ2o5kiU0kHC9nJ7NpeYzPy1E3qc6OT6eJzWLv7XyInwQYkg419fgYmSO2vgmx&#10;N92ZpGABtGquldZZSA0gLrUna4ZPxzgXNp5md70yX6Dp72cnZZkfEcPmnkkuOYlf0LRNmBYSeh84&#10;3RT7kvMpbrVIdtp+FZKoBouc5Igj8mEyVa9qWSP66+qPuWTAhCwx/og9ALxVaDUwOdgnV5GbeXQu&#10;/5ZYX+LokSODjaOzURb8WwA6jpF7+x1JPTWJpWdotveeeOhHKTh+rfB5b1iI98zj7OCU4T6Id/iR&#10;GrqawnCipAX/4637ZI8tjVpKOpzFmobvK+YFJfqzxWb/WE2naXizMD2ZTVDwh5rnQ41dmUvAnqlw&#10;8ziej8k+6t1RejBPuDaWKSqqmOUYu6Y8+p1wGfsdgYuHi+Uym+HAOhZv7IPjCTyxmtr3cfPEvBt6&#10;POJ03MJubtn8Vav3tsnTwnIVQao8B3teB75x2HMTD4spbZNDOVvt1+fiJwAAAP//AwBQSwMEFAAG&#10;AAgAAAAhABL/yVnhAAAACwEAAA8AAABkcnMvZG93bnJldi54bWxMj0FLw0AQhe+C/2EZwVu7qY01&#10;xmxKETwIIrWW4nGTHZPg7mzIbpvor3d60tMw8x5vvlesJ2fFCYfQeVKwmCcgkGpvOmoU7N+fZhmI&#10;EDUZbT2hgm8MsC4vLwqdGz/SG552sREcQiHXCtoY+1zKULfodJj7Hom1Tz84HXkdGmkGPXK4s/Im&#10;SVbS6Y74Q6t7fGyx/todnYL7Db6acf8R7cv4Yw64vXs++Eqp66tp8wAi4hT/zHDGZ3QomanyRzJB&#10;WAWzdMlOnquMK5wNiyy7BVHxaZmmIMtC/u9Q/gIAAP//AwBQSwECLQAUAAYACAAAACEAtoM4kv4A&#10;AADhAQAAEwAAAAAAAAAAAAAAAAAAAAAAW0NvbnRlbnRfVHlwZXNdLnhtbFBLAQItABQABgAIAAAA&#10;IQA4/SH/1gAAAJQBAAALAAAAAAAAAAAAAAAAAC8BAABfcmVscy8ucmVsc1BLAQItABQABgAIAAAA&#10;IQAoeOHyhQIAAIYFAAAOAAAAAAAAAAAAAAAAAC4CAABkcnMvZTJvRG9jLnhtbFBLAQItABQABgAI&#10;AAAAIQAS/8lZ4QAAAAsBAAAPAAAAAAAAAAAAAAAAAN8EAABkcnMvZG93bnJldi54bWxQSwUGAAAA&#10;AAQABADzAAAA7QUAAAAA&#10;">
              <w10:wrap anchorx="page"/>
            </v:rect>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45E19B" w14:textId="34B63E92" w:rsidR="00E079E9" w:rsidRPr="005719EA" w:rsidRDefault="0045313A">
    <w:pPr>
      <w:pStyle w:val="Header"/>
    </w:pPr>
    <w:r>
      <w:rPr>
        <w:noProof/>
      </w:rPr>
      <w:drawing>
        <wp:anchor distT="0" distB="0" distL="114300" distR="114300" simplePos="0" relativeHeight="251658241" behindDoc="1" locked="0" layoutInCell="1" allowOverlap="1" wp14:anchorId="4E8B48E5" wp14:editId="738391E7">
          <wp:simplePos x="0" y="0"/>
          <wp:positionH relativeFrom="page">
            <wp:align>right</wp:align>
          </wp:positionH>
          <wp:positionV relativeFrom="paragraph">
            <wp:posOffset>-450215</wp:posOffset>
          </wp:positionV>
          <wp:extent cx="7615451" cy="10735143"/>
          <wp:effectExtent l="0" t="0" r="5080" b="0"/>
          <wp:wrapNone/>
          <wp:docPr id="33742968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6480382" name="Picture 926480382"/>
                  <pic:cNvPicPr/>
                </pic:nvPicPr>
                <pic:blipFill>
                  <a:blip r:embed="rId1">
                    <a:extLst>
                      <a:ext uri="{28A0092B-C50C-407E-A947-70E740481C1C}">
                        <a14:useLocalDpi xmlns:a14="http://schemas.microsoft.com/office/drawing/2010/main" val="0"/>
                      </a:ext>
                    </a:extLst>
                  </a:blip>
                  <a:stretch>
                    <a:fillRect/>
                  </a:stretch>
                </pic:blipFill>
                <pic:spPr>
                  <a:xfrm>
                    <a:off x="0" y="0"/>
                    <a:ext cx="7615451" cy="10735143"/>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EBE5F4" w14:textId="03CFF024" w:rsidR="00B937D8" w:rsidRPr="00B937D8" w:rsidRDefault="00B54EEA" w:rsidP="00B937D8">
    <w:pPr>
      <w:pStyle w:val="Header"/>
    </w:pPr>
    <w:r>
      <w:rPr>
        <w:noProof/>
      </w:rPr>
      <mc:AlternateContent>
        <mc:Choice Requires="wps">
          <w:drawing>
            <wp:anchor distT="0" distB="0" distL="114300" distR="114300" simplePos="0" relativeHeight="251658247" behindDoc="0" locked="0" layoutInCell="1" allowOverlap="1" wp14:anchorId="488C56A0" wp14:editId="51745597">
              <wp:simplePos x="0" y="0"/>
              <wp:positionH relativeFrom="page">
                <wp:posOffset>1787</wp:posOffset>
              </wp:positionH>
              <wp:positionV relativeFrom="paragraph">
                <wp:posOffset>-436570</wp:posOffset>
              </wp:positionV>
              <wp:extent cx="7574038" cy="218364"/>
              <wp:effectExtent l="0" t="0" r="8255" b="0"/>
              <wp:wrapNone/>
              <wp:docPr id="130789711" name="Rectangle 1"/>
              <wp:cNvGraphicFramePr/>
              <a:graphic xmlns:a="http://schemas.openxmlformats.org/drawingml/2006/main">
                <a:graphicData uri="http://schemas.microsoft.com/office/word/2010/wordprocessingShape">
                  <wps:wsp>
                    <wps:cNvSpPr/>
                    <wps:spPr>
                      <a:xfrm>
                        <a:off x="0" y="0"/>
                        <a:ext cx="7574038" cy="218364"/>
                      </a:xfrm>
                      <a:prstGeom prst="rect">
                        <a:avLst/>
                      </a:prstGeom>
                      <a:solidFill>
                        <a:schemeClr val="accent6">
                          <a:lumMod val="75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http://schemas.openxmlformats.org/drawingml/2006/main">
          <w:pict w14:anchorId="3993235D">
            <v:rect id="Rectangle 1" style="position:absolute;margin-left:.15pt;margin-top:-34.4pt;width:596.4pt;height:17.2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spid="_x0000_s1026" fillcolor="#bf9f00 [2409]" stroked="f" strokeweight="2pt" w14:anchorId="400379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eOHyhQIAAIYFAAAOAAAAZHJzL2Uyb0RvYy54bWysVMFu2zAMvQ/YPwi6r7bTtOmCOkXQosOA&#10;ri3WDj2rslQLkERNUuJkXz9Kdpys63YYdrFFkXwkn0ieX2yMJmvhgwJb0+qopERYDo2yLzX99nj9&#10;4YySEJltmAYraroVgV4s3r8779xcTKAF3QhPEMSGeedq2sbo5kUReCsMC0fghEWlBG9YRNG/FI1n&#10;HaIbXUzK8rTowDfOAxch4O1Vr6SLjC+l4PFOyiAi0TXF3GL++vx9Tt9icc7mL565VvEhDfYPWRim&#10;LAYdoa5YZGTl1W9QRnEPAWQ84mAKkFJxkWvAaqryVTUPLXMi14LkBDfSFP4fLL9dP7h7jzR0LswD&#10;HlMVG+lN+mN+ZJPJ2o5kiU0kHC9nJ7NpeYzPy1E3qc6OT6eJzWLv7XyInwQYkg419fgYmSO2vgmx&#10;N92ZpGABtGquldZZSA0gLrUna4ZPxzgXNp5md70yX6Dp72cnZZkfEcPmnkkuOYlf0LRNmBYSeh84&#10;3RT7kvMpbrVIdtp+FZKoBouc5Igj8mEyVa9qWSP66+qPuWTAhCwx/og9ALxVaDUwOdgnV5GbeXQu&#10;/5ZYX+LokSODjaOzURb8WwA6jpF7+x1JPTWJpWdotveeeOhHKTh+rfB5b1iI98zj7OCU4T6Id/iR&#10;GrqawnCipAX/4637ZI8tjVpKOpzFmobvK+YFJfqzxWb/WE2naXizMD2ZTVDwh5rnQ41dmUvAnqlw&#10;8ziej8k+6t1RejBPuDaWKSqqmOUYu6Y8+p1wGfsdgYuHi+Uym+HAOhZv7IPjCTyxmtr3cfPEvBt6&#10;POJ03MJubtn8Vav3tsnTwnIVQao8B3teB75x2HMTD4spbZNDOVvt1+fiJwAAAP//AwBQSwMEFAAG&#10;AAgAAAAhAJ06U3vfAAAACQEAAA8AAABkcnMvZG93bnJldi54bWxMj0FLw0AQhe+C/2EZwVu7iSm1&#10;jdmUIngQRGwtxeMmOybB3dmQ3TbRX+/0pMd57/Hme8VmclaccQidJwXpPAGBVHvTUaPg8P40W4EI&#10;UZPR1hMq+MYAm/L6qtC58SPt8LyPjeASCrlW0MbY51KGukWnw9z3SOx9+sHpyOfQSDPokcudlXdJ&#10;spROd8QfWt3jY4v11/7kFKy3+GrGw0e0L+OPOeLb/fPRV0rd3kzbBxARp/gXhgs+o0PJTJU/kQnC&#10;Ksg4p2C2XPGAi52usxRExVK2WIAsC/l/QfkLAAD//wMAUEsBAi0AFAAGAAgAAAAhALaDOJL+AAAA&#10;4QEAABMAAAAAAAAAAAAAAAAAAAAAAFtDb250ZW50X1R5cGVzXS54bWxQSwECLQAUAAYACAAAACEA&#10;OP0h/9YAAACUAQAACwAAAAAAAAAAAAAAAAAvAQAAX3JlbHMvLnJlbHNQSwECLQAUAAYACAAAACEA&#10;KHjh8oUCAACGBQAADgAAAAAAAAAAAAAAAAAuAgAAZHJzL2Uyb0RvYy54bWxQSwECLQAUAAYACAAA&#10;ACEAnTpTe98AAAAJAQAADwAAAAAAAAAAAAAAAADfBAAAZHJzL2Rvd25yZXYueG1sUEsFBgAAAAAE&#10;AAQA8wAAAOsFAAAAAA==&#10;">
              <w10:wrap anchorx="page"/>
            </v:rect>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35C5F4" w14:textId="78D59467" w:rsidR="00D475BB" w:rsidRDefault="00AF3C82">
    <w:pPr>
      <w:pStyle w:val="Header"/>
    </w:pPr>
    <w:r>
      <w:rPr>
        <w:noProof/>
      </w:rPr>
      <w:drawing>
        <wp:anchor distT="0" distB="0" distL="114300" distR="114300" simplePos="0" relativeHeight="251658249" behindDoc="1" locked="0" layoutInCell="1" allowOverlap="1" wp14:anchorId="34AB21F0" wp14:editId="68475461">
          <wp:simplePos x="0" y="0"/>
          <wp:positionH relativeFrom="page">
            <wp:posOffset>-19479</wp:posOffset>
          </wp:positionH>
          <wp:positionV relativeFrom="paragraph">
            <wp:posOffset>-447202</wp:posOffset>
          </wp:positionV>
          <wp:extent cx="7615451" cy="10735143"/>
          <wp:effectExtent l="0" t="0" r="5080" b="0"/>
          <wp:wrapNone/>
          <wp:docPr id="5368069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6480382" name="Picture 926480382"/>
                  <pic:cNvPicPr/>
                </pic:nvPicPr>
                <pic:blipFill>
                  <a:blip r:embed="rId1">
                    <a:extLst>
                      <a:ext uri="{28A0092B-C50C-407E-A947-70E740481C1C}">
                        <a14:useLocalDpi xmlns:a14="http://schemas.microsoft.com/office/drawing/2010/main" val="0"/>
                      </a:ext>
                    </a:extLst>
                  </a:blip>
                  <a:stretch>
                    <a:fillRect/>
                  </a:stretch>
                </pic:blipFill>
                <pic:spPr>
                  <a:xfrm>
                    <a:off x="0" y="0"/>
                    <a:ext cx="7615451" cy="10735143"/>
                  </a:xfrm>
                  <a:prstGeom prst="rect">
                    <a:avLst/>
                  </a:prstGeom>
                </pic:spPr>
              </pic:pic>
            </a:graphicData>
          </a:graphic>
          <wp14:sizeRelH relativeFrom="page">
            <wp14:pctWidth>0</wp14:pctWidth>
          </wp14:sizeRelH>
          <wp14:sizeRelV relativeFrom="page">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E92AF4" w14:textId="515E8021" w:rsidR="009923DB" w:rsidRPr="005719EA" w:rsidRDefault="009923DB">
    <w:pPr>
      <w:pStyle w:val="Header"/>
    </w:pPr>
    <w:r>
      <w:rPr>
        <w:noProof/>
      </w:rPr>
      <w:drawing>
        <wp:anchor distT="0" distB="0" distL="114300" distR="114300" simplePos="0" relativeHeight="251658246" behindDoc="1" locked="0" layoutInCell="1" allowOverlap="1" wp14:anchorId="31665D36" wp14:editId="67BE2BA4">
          <wp:simplePos x="0" y="0"/>
          <wp:positionH relativeFrom="page">
            <wp:align>left</wp:align>
          </wp:positionH>
          <wp:positionV relativeFrom="paragraph">
            <wp:posOffset>-451011</wp:posOffset>
          </wp:positionV>
          <wp:extent cx="7615451" cy="10735143"/>
          <wp:effectExtent l="0" t="0" r="5080" b="0"/>
          <wp:wrapNone/>
          <wp:docPr id="3126666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6480382" name="Picture 926480382"/>
                  <pic:cNvPicPr/>
                </pic:nvPicPr>
                <pic:blipFill>
                  <a:blip r:embed="rId1">
                    <a:extLst>
                      <a:ext uri="{28A0092B-C50C-407E-A947-70E740481C1C}">
                        <a14:useLocalDpi xmlns:a14="http://schemas.microsoft.com/office/drawing/2010/main" val="0"/>
                      </a:ext>
                    </a:extLst>
                  </a:blip>
                  <a:stretch>
                    <a:fillRect/>
                  </a:stretch>
                </pic:blipFill>
                <pic:spPr>
                  <a:xfrm>
                    <a:off x="0" y="0"/>
                    <a:ext cx="7615451" cy="10735143"/>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F2844FC4"/>
    <w:lvl w:ilvl="0">
      <w:start w:val="1"/>
      <w:numFmt w:val="bullet"/>
      <w:pStyle w:val="ListBullet2"/>
      <w:lvlText w:val=""/>
      <w:lvlJc w:val="left"/>
      <w:pPr>
        <w:tabs>
          <w:tab w:val="num" w:pos="643"/>
        </w:tabs>
        <w:ind w:left="643" w:hanging="360"/>
      </w:pPr>
      <w:rPr>
        <w:rFonts w:ascii="Symbol" w:hAnsi="Symbol" w:hint="default"/>
      </w:rPr>
    </w:lvl>
  </w:abstractNum>
  <w:abstractNum w:abstractNumId="1" w15:restartNumberingAfterBreak="0">
    <w:nsid w:val="FFFFFF89"/>
    <w:multiLevelType w:val="singleLevel"/>
    <w:tmpl w:val="B4B063B6"/>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1C16CAB"/>
    <w:multiLevelType w:val="hybridMultilevel"/>
    <w:tmpl w:val="6BB09F56"/>
    <w:lvl w:ilvl="0" w:tplc="16784426">
      <w:start w:val="1"/>
      <w:numFmt w:val="bullet"/>
      <w:lvlText w:val=""/>
      <w:lvlJc w:val="left"/>
      <w:pPr>
        <w:tabs>
          <w:tab w:val="num" w:pos="720"/>
        </w:tabs>
        <w:ind w:left="720" w:hanging="360"/>
      </w:pPr>
      <w:rPr>
        <w:rFonts w:ascii="Symbol" w:hAnsi="Symbol" w:hint="default"/>
      </w:rPr>
    </w:lvl>
    <w:lvl w:ilvl="1" w:tplc="DED6705E" w:tentative="1">
      <w:start w:val="1"/>
      <w:numFmt w:val="bullet"/>
      <w:lvlText w:val=""/>
      <w:lvlJc w:val="left"/>
      <w:pPr>
        <w:tabs>
          <w:tab w:val="num" w:pos="1440"/>
        </w:tabs>
        <w:ind w:left="1440" w:hanging="360"/>
      </w:pPr>
      <w:rPr>
        <w:rFonts w:ascii="Symbol" w:hAnsi="Symbol" w:hint="default"/>
      </w:rPr>
    </w:lvl>
    <w:lvl w:ilvl="2" w:tplc="451CB45E" w:tentative="1">
      <w:start w:val="1"/>
      <w:numFmt w:val="bullet"/>
      <w:lvlText w:val=""/>
      <w:lvlJc w:val="left"/>
      <w:pPr>
        <w:tabs>
          <w:tab w:val="num" w:pos="2160"/>
        </w:tabs>
        <w:ind w:left="2160" w:hanging="360"/>
      </w:pPr>
      <w:rPr>
        <w:rFonts w:ascii="Symbol" w:hAnsi="Symbol" w:hint="default"/>
      </w:rPr>
    </w:lvl>
    <w:lvl w:ilvl="3" w:tplc="0890CB28" w:tentative="1">
      <w:start w:val="1"/>
      <w:numFmt w:val="bullet"/>
      <w:lvlText w:val=""/>
      <w:lvlJc w:val="left"/>
      <w:pPr>
        <w:tabs>
          <w:tab w:val="num" w:pos="2880"/>
        </w:tabs>
        <w:ind w:left="2880" w:hanging="360"/>
      </w:pPr>
      <w:rPr>
        <w:rFonts w:ascii="Symbol" w:hAnsi="Symbol" w:hint="default"/>
      </w:rPr>
    </w:lvl>
    <w:lvl w:ilvl="4" w:tplc="729A1FCA" w:tentative="1">
      <w:start w:val="1"/>
      <w:numFmt w:val="bullet"/>
      <w:lvlText w:val=""/>
      <w:lvlJc w:val="left"/>
      <w:pPr>
        <w:tabs>
          <w:tab w:val="num" w:pos="3600"/>
        </w:tabs>
        <w:ind w:left="3600" w:hanging="360"/>
      </w:pPr>
      <w:rPr>
        <w:rFonts w:ascii="Symbol" w:hAnsi="Symbol" w:hint="default"/>
      </w:rPr>
    </w:lvl>
    <w:lvl w:ilvl="5" w:tplc="D682E216" w:tentative="1">
      <w:start w:val="1"/>
      <w:numFmt w:val="bullet"/>
      <w:lvlText w:val=""/>
      <w:lvlJc w:val="left"/>
      <w:pPr>
        <w:tabs>
          <w:tab w:val="num" w:pos="4320"/>
        </w:tabs>
        <w:ind w:left="4320" w:hanging="360"/>
      </w:pPr>
      <w:rPr>
        <w:rFonts w:ascii="Symbol" w:hAnsi="Symbol" w:hint="default"/>
      </w:rPr>
    </w:lvl>
    <w:lvl w:ilvl="6" w:tplc="03540B88" w:tentative="1">
      <w:start w:val="1"/>
      <w:numFmt w:val="bullet"/>
      <w:lvlText w:val=""/>
      <w:lvlJc w:val="left"/>
      <w:pPr>
        <w:tabs>
          <w:tab w:val="num" w:pos="5040"/>
        </w:tabs>
        <w:ind w:left="5040" w:hanging="360"/>
      </w:pPr>
      <w:rPr>
        <w:rFonts w:ascii="Symbol" w:hAnsi="Symbol" w:hint="default"/>
      </w:rPr>
    </w:lvl>
    <w:lvl w:ilvl="7" w:tplc="DC8EB0CC" w:tentative="1">
      <w:start w:val="1"/>
      <w:numFmt w:val="bullet"/>
      <w:lvlText w:val=""/>
      <w:lvlJc w:val="left"/>
      <w:pPr>
        <w:tabs>
          <w:tab w:val="num" w:pos="5760"/>
        </w:tabs>
        <w:ind w:left="5760" w:hanging="360"/>
      </w:pPr>
      <w:rPr>
        <w:rFonts w:ascii="Symbol" w:hAnsi="Symbol" w:hint="default"/>
      </w:rPr>
    </w:lvl>
    <w:lvl w:ilvl="8" w:tplc="27C07C08" w:tentative="1">
      <w:start w:val="1"/>
      <w:numFmt w:val="bullet"/>
      <w:lvlText w:val=""/>
      <w:lvlJc w:val="left"/>
      <w:pPr>
        <w:tabs>
          <w:tab w:val="num" w:pos="6480"/>
        </w:tabs>
        <w:ind w:left="6480" w:hanging="360"/>
      </w:pPr>
      <w:rPr>
        <w:rFonts w:ascii="Symbol" w:hAnsi="Symbol" w:hint="default"/>
      </w:rPr>
    </w:lvl>
  </w:abstractNum>
  <w:abstractNum w:abstractNumId="3" w15:restartNumberingAfterBreak="0">
    <w:nsid w:val="05040F6F"/>
    <w:multiLevelType w:val="hybridMultilevel"/>
    <w:tmpl w:val="8CBA3636"/>
    <w:lvl w:ilvl="0" w:tplc="2A80D04C">
      <w:start w:val="1"/>
      <w:numFmt w:val="bullet"/>
      <w:lvlText w:val="•"/>
      <w:lvlJc w:val="left"/>
      <w:pPr>
        <w:tabs>
          <w:tab w:val="num" w:pos="720"/>
        </w:tabs>
        <w:ind w:left="720" w:hanging="360"/>
      </w:pPr>
      <w:rPr>
        <w:rFonts w:ascii="Arial" w:hAnsi="Arial" w:hint="default"/>
      </w:rPr>
    </w:lvl>
    <w:lvl w:ilvl="1" w:tplc="AC3C12D4" w:tentative="1">
      <w:start w:val="1"/>
      <w:numFmt w:val="bullet"/>
      <w:lvlText w:val="•"/>
      <w:lvlJc w:val="left"/>
      <w:pPr>
        <w:tabs>
          <w:tab w:val="num" w:pos="1440"/>
        </w:tabs>
        <w:ind w:left="1440" w:hanging="360"/>
      </w:pPr>
      <w:rPr>
        <w:rFonts w:ascii="Arial" w:hAnsi="Arial" w:hint="default"/>
      </w:rPr>
    </w:lvl>
    <w:lvl w:ilvl="2" w:tplc="D652B186" w:tentative="1">
      <w:start w:val="1"/>
      <w:numFmt w:val="bullet"/>
      <w:lvlText w:val="•"/>
      <w:lvlJc w:val="left"/>
      <w:pPr>
        <w:tabs>
          <w:tab w:val="num" w:pos="2160"/>
        </w:tabs>
        <w:ind w:left="2160" w:hanging="360"/>
      </w:pPr>
      <w:rPr>
        <w:rFonts w:ascii="Arial" w:hAnsi="Arial" w:hint="default"/>
      </w:rPr>
    </w:lvl>
    <w:lvl w:ilvl="3" w:tplc="15B08970" w:tentative="1">
      <w:start w:val="1"/>
      <w:numFmt w:val="bullet"/>
      <w:lvlText w:val="•"/>
      <w:lvlJc w:val="left"/>
      <w:pPr>
        <w:tabs>
          <w:tab w:val="num" w:pos="2880"/>
        </w:tabs>
        <w:ind w:left="2880" w:hanging="360"/>
      </w:pPr>
      <w:rPr>
        <w:rFonts w:ascii="Arial" w:hAnsi="Arial" w:hint="default"/>
      </w:rPr>
    </w:lvl>
    <w:lvl w:ilvl="4" w:tplc="066E2658" w:tentative="1">
      <w:start w:val="1"/>
      <w:numFmt w:val="bullet"/>
      <w:lvlText w:val="•"/>
      <w:lvlJc w:val="left"/>
      <w:pPr>
        <w:tabs>
          <w:tab w:val="num" w:pos="3600"/>
        </w:tabs>
        <w:ind w:left="3600" w:hanging="360"/>
      </w:pPr>
      <w:rPr>
        <w:rFonts w:ascii="Arial" w:hAnsi="Arial" w:hint="default"/>
      </w:rPr>
    </w:lvl>
    <w:lvl w:ilvl="5" w:tplc="4A74AE70" w:tentative="1">
      <w:start w:val="1"/>
      <w:numFmt w:val="bullet"/>
      <w:lvlText w:val="•"/>
      <w:lvlJc w:val="left"/>
      <w:pPr>
        <w:tabs>
          <w:tab w:val="num" w:pos="4320"/>
        </w:tabs>
        <w:ind w:left="4320" w:hanging="360"/>
      </w:pPr>
      <w:rPr>
        <w:rFonts w:ascii="Arial" w:hAnsi="Arial" w:hint="default"/>
      </w:rPr>
    </w:lvl>
    <w:lvl w:ilvl="6" w:tplc="98AA33EA" w:tentative="1">
      <w:start w:val="1"/>
      <w:numFmt w:val="bullet"/>
      <w:lvlText w:val="•"/>
      <w:lvlJc w:val="left"/>
      <w:pPr>
        <w:tabs>
          <w:tab w:val="num" w:pos="5040"/>
        </w:tabs>
        <w:ind w:left="5040" w:hanging="360"/>
      </w:pPr>
      <w:rPr>
        <w:rFonts w:ascii="Arial" w:hAnsi="Arial" w:hint="default"/>
      </w:rPr>
    </w:lvl>
    <w:lvl w:ilvl="7" w:tplc="ED02F076" w:tentative="1">
      <w:start w:val="1"/>
      <w:numFmt w:val="bullet"/>
      <w:lvlText w:val="•"/>
      <w:lvlJc w:val="left"/>
      <w:pPr>
        <w:tabs>
          <w:tab w:val="num" w:pos="5760"/>
        </w:tabs>
        <w:ind w:left="5760" w:hanging="360"/>
      </w:pPr>
      <w:rPr>
        <w:rFonts w:ascii="Arial" w:hAnsi="Arial" w:hint="default"/>
      </w:rPr>
    </w:lvl>
    <w:lvl w:ilvl="8" w:tplc="9CF040A2" w:tentative="1">
      <w:start w:val="1"/>
      <w:numFmt w:val="bullet"/>
      <w:lvlText w:val="•"/>
      <w:lvlJc w:val="left"/>
      <w:pPr>
        <w:tabs>
          <w:tab w:val="num" w:pos="6480"/>
        </w:tabs>
        <w:ind w:left="6480" w:hanging="360"/>
      </w:pPr>
      <w:rPr>
        <w:rFonts w:ascii="Arial" w:hAnsi="Arial" w:hint="default"/>
      </w:rPr>
    </w:lvl>
  </w:abstractNum>
  <w:abstractNum w:abstractNumId="4" w15:restartNumberingAfterBreak="0">
    <w:nsid w:val="06326D15"/>
    <w:multiLevelType w:val="hybridMultilevel"/>
    <w:tmpl w:val="3B602EAE"/>
    <w:lvl w:ilvl="0" w:tplc="14090001">
      <w:start w:val="1"/>
      <w:numFmt w:val="bullet"/>
      <w:lvlText w:val=""/>
      <w:lvlJc w:val="left"/>
      <w:pPr>
        <w:ind w:left="788" w:hanging="360"/>
      </w:pPr>
      <w:rPr>
        <w:rFonts w:ascii="Symbol" w:hAnsi="Symbol" w:hint="default"/>
      </w:rPr>
    </w:lvl>
    <w:lvl w:ilvl="1" w:tplc="14090003" w:tentative="1">
      <w:start w:val="1"/>
      <w:numFmt w:val="bullet"/>
      <w:lvlText w:val="o"/>
      <w:lvlJc w:val="left"/>
      <w:pPr>
        <w:ind w:left="1508" w:hanging="360"/>
      </w:pPr>
      <w:rPr>
        <w:rFonts w:ascii="Courier New" w:hAnsi="Courier New" w:cs="Courier New" w:hint="default"/>
      </w:rPr>
    </w:lvl>
    <w:lvl w:ilvl="2" w:tplc="14090005" w:tentative="1">
      <w:start w:val="1"/>
      <w:numFmt w:val="bullet"/>
      <w:lvlText w:val=""/>
      <w:lvlJc w:val="left"/>
      <w:pPr>
        <w:ind w:left="2228" w:hanging="360"/>
      </w:pPr>
      <w:rPr>
        <w:rFonts w:ascii="Wingdings" w:hAnsi="Wingdings" w:hint="default"/>
      </w:rPr>
    </w:lvl>
    <w:lvl w:ilvl="3" w:tplc="14090001" w:tentative="1">
      <w:start w:val="1"/>
      <w:numFmt w:val="bullet"/>
      <w:lvlText w:val=""/>
      <w:lvlJc w:val="left"/>
      <w:pPr>
        <w:ind w:left="2948" w:hanging="360"/>
      </w:pPr>
      <w:rPr>
        <w:rFonts w:ascii="Symbol" w:hAnsi="Symbol" w:hint="default"/>
      </w:rPr>
    </w:lvl>
    <w:lvl w:ilvl="4" w:tplc="14090003" w:tentative="1">
      <w:start w:val="1"/>
      <w:numFmt w:val="bullet"/>
      <w:lvlText w:val="o"/>
      <w:lvlJc w:val="left"/>
      <w:pPr>
        <w:ind w:left="3668" w:hanging="360"/>
      </w:pPr>
      <w:rPr>
        <w:rFonts w:ascii="Courier New" w:hAnsi="Courier New" w:cs="Courier New" w:hint="default"/>
      </w:rPr>
    </w:lvl>
    <w:lvl w:ilvl="5" w:tplc="14090005" w:tentative="1">
      <w:start w:val="1"/>
      <w:numFmt w:val="bullet"/>
      <w:lvlText w:val=""/>
      <w:lvlJc w:val="left"/>
      <w:pPr>
        <w:ind w:left="4388" w:hanging="360"/>
      </w:pPr>
      <w:rPr>
        <w:rFonts w:ascii="Wingdings" w:hAnsi="Wingdings" w:hint="default"/>
      </w:rPr>
    </w:lvl>
    <w:lvl w:ilvl="6" w:tplc="14090001" w:tentative="1">
      <w:start w:val="1"/>
      <w:numFmt w:val="bullet"/>
      <w:lvlText w:val=""/>
      <w:lvlJc w:val="left"/>
      <w:pPr>
        <w:ind w:left="5108" w:hanging="360"/>
      </w:pPr>
      <w:rPr>
        <w:rFonts w:ascii="Symbol" w:hAnsi="Symbol" w:hint="default"/>
      </w:rPr>
    </w:lvl>
    <w:lvl w:ilvl="7" w:tplc="14090003" w:tentative="1">
      <w:start w:val="1"/>
      <w:numFmt w:val="bullet"/>
      <w:lvlText w:val="o"/>
      <w:lvlJc w:val="left"/>
      <w:pPr>
        <w:ind w:left="5828" w:hanging="360"/>
      </w:pPr>
      <w:rPr>
        <w:rFonts w:ascii="Courier New" w:hAnsi="Courier New" w:cs="Courier New" w:hint="default"/>
      </w:rPr>
    </w:lvl>
    <w:lvl w:ilvl="8" w:tplc="14090005" w:tentative="1">
      <w:start w:val="1"/>
      <w:numFmt w:val="bullet"/>
      <w:lvlText w:val=""/>
      <w:lvlJc w:val="left"/>
      <w:pPr>
        <w:ind w:left="6548" w:hanging="360"/>
      </w:pPr>
      <w:rPr>
        <w:rFonts w:ascii="Wingdings" w:hAnsi="Wingdings" w:hint="default"/>
      </w:rPr>
    </w:lvl>
  </w:abstractNum>
  <w:abstractNum w:abstractNumId="5" w15:restartNumberingAfterBreak="0">
    <w:nsid w:val="09507D6D"/>
    <w:multiLevelType w:val="hybridMultilevel"/>
    <w:tmpl w:val="0E80C788"/>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 w15:restartNumberingAfterBreak="0">
    <w:nsid w:val="0AF5CD28"/>
    <w:multiLevelType w:val="hybridMultilevel"/>
    <w:tmpl w:val="FFFFFFFF"/>
    <w:lvl w:ilvl="0" w:tplc="4DF6612E">
      <w:start w:val="1"/>
      <w:numFmt w:val="bullet"/>
      <w:lvlText w:val="o"/>
      <w:lvlJc w:val="left"/>
      <w:pPr>
        <w:ind w:left="720" w:hanging="360"/>
      </w:pPr>
      <w:rPr>
        <w:rFonts w:ascii="Courier New" w:hAnsi="Courier New" w:hint="default"/>
      </w:rPr>
    </w:lvl>
    <w:lvl w:ilvl="1" w:tplc="96B63246">
      <w:start w:val="1"/>
      <w:numFmt w:val="bullet"/>
      <w:lvlText w:val="o"/>
      <w:lvlJc w:val="left"/>
      <w:pPr>
        <w:ind w:left="1440" w:hanging="360"/>
      </w:pPr>
      <w:rPr>
        <w:rFonts w:ascii="Courier New" w:hAnsi="Courier New" w:hint="default"/>
      </w:rPr>
    </w:lvl>
    <w:lvl w:ilvl="2" w:tplc="0302E6CC">
      <w:start w:val="1"/>
      <w:numFmt w:val="bullet"/>
      <w:lvlText w:val=""/>
      <w:lvlJc w:val="left"/>
      <w:pPr>
        <w:ind w:left="2160" w:hanging="360"/>
      </w:pPr>
      <w:rPr>
        <w:rFonts w:ascii="Wingdings" w:hAnsi="Wingdings" w:hint="default"/>
      </w:rPr>
    </w:lvl>
    <w:lvl w:ilvl="3" w:tplc="AEF451F2">
      <w:start w:val="1"/>
      <w:numFmt w:val="bullet"/>
      <w:lvlText w:val=""/>
      <w:lvlJc w:val="left"/>
      <w:pPr>
        <w:ind w:left="2880" w:hanging="360"/>
      </w:pPr>
      <w:rPr>
        <w:rFonts w:ascii="Symbol" w:hAnsi="Symbol" w:hint="default"/>
      </w:rPr>
    </w:lvl>
    <w:lvl w:ilvl="4" w:tplc="23446E8C">
      <w:start w:val="1"/>
      <w:numFmt w:val="bullet"/>
      <w:lvlText w:val="o"/>
      <w:lvlJc w:val="left"/>
      <w:pPr>
        <w:ind w:left="3600" w:hanging="360"/>
      </w:pPr>
      <w:rPr>
        <w:rFonts w:ascii="Courier New" w:hAnsi="Courier New" w:hint="default"/>
      </w:rPr>
    </w:lvl>
    <w:lvl w:ilvl="5" w:tplc="772C4DE2">
      <w:start w:val="1"/>
      <w:numFmt w:val="bullet"/>
      <w:lvlText w:val=""/>
      <w:lvlJc w:val="left"/>
      <w:pPr>
        <w:ind w:left="4320" w:hanging="360"/>
      </w:pPr>
      <w:rPr>
        <w:rFonts w:ascii="Wingdings" w:hAnsi="Wingdings" w:hint="default"/>
      </w:rPr>
    </w:lvl>
    <w:lvl w:ilvl="6" w:tplc="65247410">
      <w:start w:val="1"/>
      <w:numFmt w:val="bullet"/>
      <w:lvlText w:val=""/>
      <w:lvlJc w:val="left"/>
      <w:pPr>
        <w:ind w:left="5040" w:hanging="360"/>
      </w:pPr>
      <w:rPr>
        <w:rFonts w:ascii="Symbol" w:hAnsi="Symbol" w:hint="default"/>
      </w:rPr>
    </w:lvl>
    <w:lvl w:ilvl="7" w:tplc="E92251C6">
      <w:start w:val="1"/>
      <w:numFmt w:val="bullet"/>
      <w:lvlText w:val="o"/>
      <w:lvlJc w:val="left"/>
      <w:pPr>
        <w:ind w:left="5760" w:hanging="360"/>
      </w:pPr>
      <w:rPr>
        <w:rFonts w:ascii="Courier New" w:hAnsi="Courier New" w:hint="default"/>
      </w:rPr>
    </w:lvl>
    <w:lvl w:ilvl="8" w:tplc="76843E82">
      <w:start w:val="1"/>
      <w:numFmt w:val="bullet"/>
      <w:lvlText w:val=""/>
      <w:lvlJc w:val="left"/>
      <w:pPr>
        <w:ind w:left="6480" w:hanging="360"/>
      </w:pPr>
      <w:rPr>
        <w:rFonts w:ascii="Wingdings" w:hAnsi="Wingdings" w:hint="default"/>
      </w:rPr>
    </w:lvl>
  </w:abstractNum>
  <w:abstractNum w:abstractNumId="7" w15:restartNumberingAfterBreak="0">
    <w:nsid w:val="0E99412F"/>
    <w:multiLevelType w:val="hybridMultilevel"/>
    <w:tmpl w:val="AEBE5066"/>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8" w15:restartNumberingAfterBreak="0">
    <w:nsid w:val="118D00F0"/>
    <w:multiLevelType w:val="hybridMultilevel"/>
    <w:tmpl w:val="C678A782"/>
    <w:lvl w:ilvl="0" w:tplc="53A6731C">
      <w:start w:val="1"/>
      <w:numFmt w:val="bullet"/>
      <w:pStyle w:val="Bullet2"/>
      <w:lvlText w:val="o"/>
      <w:lvlJc w:val="left"/>
      <w:pPr>
        <w:ind w:left="797" w:hanging="360"/>
      </w:pPr>
      <w:rPr>
        <w:rFonts w:ascii="Courier New" w:hAnsi="Courier New" w:cs="Courier New"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11904DF9"/>
    <w:multiLevelType w:val="hybridMultilevel"/>
    <w:tmpl w:val="FFFFFFFF"/>
    <w:lvl w:ilvl="0" w:tplc="888A9D10">
      <w:start w:val="1"/>
      <w:numFmt w:val="bullet"/>
      <w:lvlText w:val="o"/>
      <w:lvlJc w:val="left"/>
      <w:pPr>
        <w:ind w:left="720" w:hanging="360"/>
      </w:pPr>
      <w:rPr>
        <w:rFonts w:ascii="Courier New" w:hAnsi="Courier New" w:hint="default"/>
      </w:rPr>
    </w:lvl>
    <w:lvl w:ilvl="1" w:tplc="F77C14AC">
      <w:start w:val="1"/>
      <w:numFmt w:val="bullet"/>
      <w:lvlText w:val="o"/>
      <w:lvlJc w:val="left"/>
      <w:pPr>
        <w:ind w:left="1440" w:hanging="360"/>
      </w:pPr>
      <w:rPr>
        <w:rFonts w:ascii="Courier New" w:hAnsi="Courier New" w:hint="default"/>
      </w:rPr>
    </w:lvl>
    <w:lvl w:ilvl="2" w:tplc="52C83B98">
      <w:start w:val="1"/>
      <w:numFmt w:val="bullet"/>
      <w:lvlText w:val=""/>
      <w:lvlJc w:val="left"/>
      <w:pPr>
        <w:ind w:left="2160" w:hanging="360"/>
      </w:pPr>
      <w:rPr>
        <w:rFonts w:ascii="Wingdings" w:hAnsi="Wingdings" w:hint="default"/>
      </w:rPr>
    </w:lvl>
    <w:lvl w:ilvl="3" w:tplc="A718EEDC">
      <w:start w:val="1"/>
      <w:numFmt w:val="bullet"/>
      <w:lvlText w:val=""/>
      <w:lvlJc w:val="left"/>
      <w:pPr>
        <w:ind w:left="2880" w:hanging="360"/>
      </w:pPr>
      <w:rPr>
        <w:rFonts w:ascii="Symbol" w:hAnsi="Symbol" w:hint="default"/>
      </w:rPr>
    </w:lvl>
    <w:lvl w:ilvl="4" w:tplc="1C402B04">
      <w:start w:val="1"/>
      <w:numFmt w:val="bullet"/>
      <w:lvlText w:val="o"/>
      <w:lvlJc w:val="left"/>
      <w:pPr>
        <w:ind w:left="3600" w:hanging="360"/>
      </w:pPr>
      <w:rPr>
        <w:rFonts w:ascii="Courier New" w:hAnsi="Courier New" w:hint="default"/>
      </w:rPr>
    </w:lvl>
    <w:lvl w:ilvl="5" w:tplc="C714CAB8">
      <w:start w:val="1"/>
      <w:numFmt w:val="bullet"/>
      <w:lvlText w:val=""/>
      <w:lvlJc w:val="left"/>
      <w:pPr>
        <w:ind w:left="4320" w:hanging="360"/>
      </w:pPr>
      <w:rPr>
        <w:rFonts w:ascii="Wingdings" w:hAnsi="Wingdings" w:hint="default"/>
      </w:rPr>
    </w:lvl>
    <w:lvl w:ilvl="6" w:tplc="69429858">
      <w:start w:val="1"/>
      <w:numFmt w:val="bullet"/>
      <w:lvlText w:val=""/>
      <w:lvlJc w:val="left"/>
      <w:pPr>
        <w:ind w:left="5040" w:hanging="360"/>
      </w:pPr>
      <w:rPr>
        <w:rFonts w:ascii="Symbol" w:hAnsi="Symbol" w:hint="default"/>
      </w:rPr>
    </w:lvl>
    <w:lvl w:ilvl="7" w:tplc="E6422F96">
      <w:start w:val="1"/>
      <w:numFmt w:val="bullet"/>
      <w:lvlText w:val="o"/>
      <w:lvlJc w:val="left"/>
      <w:pPr>
        <w:ind w:left="5760" w:hanging="360"/>
      </w:pPr>
      <w:rPr>
        <w:rFonts w:ascii="Courier New" w:hAnsi="Courier New" w:hint="default"/>
      </w:rPr>
    </w:lvl>
    <w:lvl w:ilvl="8" w:tplc="0FC2CF98">
      <w:start w:val="1"/>
      <w:numFmt w:val="bullet"/>
      <w:lvlText w:val=""/>
      <w:lvlJc w:val="left"/>
      <w:pPr>
        <w:ind w:left="6480" w:hanging="360"/>
      </w:pPr>
      <w:rPr>
        <w:rFonts w:ascii="Wingdings" w:hAnsi="Wingdings" w:hint="default"/>
      </w:rPr>
    </w:lvl>
  </w:abstractNum>
  <w:abstractNum w:abstractNumId="10" w15:restartNumberingAfterBreak="0">
    <w:nsid w:val="13B076B8"/>
    <w:multiLevelType w:val="multilevel"/>
    <w:tmpl w:val="62724098"/>
    <w:lvl w:ilvl="0">
      <w:start w:val="1"/>
      <w:numFmt w:val="upperRoman"/>
      <w:lvlText w:val="Article %1."/>
      <w:lvlJc w:val="left"/>
      <w:pPr>
        <w:ind w:left="0" w:firstLine="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pStyle w:val="Heading5"/>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1" w15:restartNumberingAfterBreak="0">
    <w:nsid w:val="14C4527B"/>
    <w:multiLevelType w:val="hybridMultilevel"/>
    <w:tmpl w:val="F46C5A1C"/>
    <w:lvl w:ilvl="0" w:tplc="14090001">
      <w:start w:val="1"/>
      <w:numFmt w:val="bullet"/>
      <w:lvlText w:val=""/>
      <w:lvlJc w:val="left"/>
      <w:pPr>
        <w:ind w:left="360" w:hanging="360"/>
      </w:pPr>
      <w:rPr>
        <w:rFonts w:ascii="Symbol" w:hAnsi="Symbol" w:hint="default"/>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12" w15:restartNumberingAfterBreak="0">
    <w:nsid w:val="189002CC"/>
    <w:multiLevelType w:val="multilevel"/>
    <w:tmpl w:val="2332A8FC"/>
    <w:lvl w:ilvl="0">
      <w:start w:val="1"/>
      <w:numFmt w:val="decimal"/>
      <w:pStyle w:val="List"/>
      <w:lvlText w:val="%1"/>
      <w:lvlJc w:val="left"/>
      <w:pPr>
        <w:ind w:left="360" w:hanging="360"/>
      </w:pPr>
      <w:rPr>
        <w:rFonts w:hint="default"/>
      </w:rPr>
    </w:lvl>
    <w:lvl w:ilvl="1">
      <w:start w:val="1"/>
      <w:numFmt w:val="decimal"/>
      <w:pStyle w:val="List2"/>
      <w:lvlText w:val="%1.%2"/>
      <w:lvlJc w:val="left"/>
      <w:pPr>
        <w:ind w:left="720" w:hanging="360"/>
      </w:pPr>
      <w:rPr>
        <w:rFonts w:hint="default"/>
      </w:rPr>
    </w:lvl>
    <w:lvl w:ilvl="2">
      <w:start w:val="1"/>
      <w:numFmt w:val="decimal"/>
      <w:lvlText w:val="%3.%1.%2"/>
      <w:lvlJc w:val="left"/>
      <w:pPr>
        <w:ind w:left="1080" w:hanging="360"/>
      </w:pPr>
      <w:rPr>
        <w:rFonts w:hint="default"/>
      </w:rPr>
    </w:lvl>
    <w:lvl w:ilvl="3">
      <w:start w:val="1"/>
      <w:numFmt w:val="decimal"/>
      <w:lvlText w:val="%4.%1.%2.%3"/>
      <w:lvlJc w:val="left"/>
      <w:pPr>
        <w:ind w:left="1440" w:hanging="360"/>
      </w:pPr>
      <w:rPr>
        <w:rFonts w:hint="default"/>
      </w:rPr>
    </w:lvl>
    <w:lvl w:ilvl="4">
      <w:start w:val="1"/>
      <w:numFmt w:val="decimal"/>
      <w:pStyle w:val="List5"/>
      <w:lvlText w:val="%5.%1.%2.%3.%4"/>
      <w:lvlJc w:val="left"/>
      <w:pPr>
        <w:ind w:left="1800" w:hanging="360"/>
      </w:pPr>
      <w:rPr>
        <w:rFonts w:hint="default"/>
      </w:rPr>
    </w:lvl>
    <w:lvl w:ilvl="5">
      <w:start w:val="1"/>
      <w:numFmt w:val="decimal"/>
      <w:lvlText w:val="%6.%1.%2.%3.%4.%5"/>
      <w:lvlJc w:val="left"/>
      <w:pPr>
        <w:ind w:left="2160" w:hanging="360"/>
      </w:pPr>
      <w:rPr>
        <w:rFonts w:hint="default"/>
      </w:rPr>
    </w:lvl>
    <w:lvl w:ilvl="6">
      <w:start w:val="1"/>
      <w:numFmt w:val="decimal"/>
      <w:lvlText w:val="%7.%6"/>
      <w:lvlJc w:val="left"/>
      <w:pPr>
        <w:ind w:left="2520" w:hanging="360"/>
      </w:pPr>
      <w:rPr>
        <w:rFonts w:hint="default"/>
      </w:rPr>
    </w:lvl>
    <w:lvl w:ilvl="7">
      <w:start w:val="1"/>
      <w:numFmt w:val="decimal"/>
      <w:lvlText w:val="%8.%7"/>
      <w:lvlJc w:val="left"/>
      <w:pPr>
        <w:ind w:left="2880" w:hanging="360"/>
      </w:pPr>
      <w:rPr>
        <w:rFonts w:hint="default"/>
      </w:rPr>
    </w:lvl>
    <w:lvl w:ilvl="8">
      <w:start w:val="1"/>
      <w:numFmt w:val="decimal"/>
      <w:lvlText w:val="%9.%8"/>
      <w:lvlJc w:val="left"/>
      <w:pPr>
        <w:ind w:left="3240" w:hanging="360"/>
      </w:pPr>
      <w:rPr>
        <w:rFonts w:hint="default"/>
      </w:rPr>
    </w:lvl>
  </w:abstractNum>
  <w:abstractNum w:abstractNumId="13" w15:restartNumberingAfterBreak="0">
    <w:nsid w:val="1D9D4109"/>
    <w:multiLevelType w:val="hybridMultilevel"/>
    <w:tmpl w:val="618A8746"/>
    <w:lvl w:ilvl="0" w:tplc="2E1441F4">
      <w:start w:val="1"/>
      <w:numFmt w:val="bullet"/>
      <w:lvlText w:val=""/>
      <w:lvlJc w:val="left"/>
      <w:pPr>
        <w:tabs>
          <w:tab w:val="num" w:pos="720"/>
        </w:tabs>
        <w:ind w:left="720" w:hanging="360"/>
      </w:pPr>
      <w:rPr>
        <w:rFonts w:ascii="Symbol" w:hAnsi="Symbol" w:hint="default"/>
      </w:rPr>
    </w:lvl>
    <w:lvl w:ilvl="1" w:tplc="9F7E2C64" w:tentative="1">
      <w:start w:val="1"/>
      <w:numFmt w:val="bullet"/>
      <w:lvlText w:val=""/>
      <w:lvlJc w:val="left"/>
      <w:pPr>
        <w:tabs>
          <w:tab w:val="num" w:pos="1440"/>
        </w:tabs>
        <w:ind w:left="1440" w:hanging="360"/>
      </w:pPr>
      <w:rPr>
        <w:rFonts w:ascii="Symbol" w:hAnsi="Symbol" w:hint="default"/>
      </w:rPr>
    </w:lvl>
    <w:lvl w:ilvl="2" w:tplc="7A86CC06" w:tentative="1">
      <w:start w:val="1"/>
      <w:numFmt w:val="bullet"/>
      <w:lvlText w:val=""/>
      <w:lvlJc w:val="left"/>
      <w:pPr>
        <w:tabs>
          <w:tab w:val="num" w:pos="2160"/>
        </w:tabs>
        <w:ind w:left="2160" w:hanging="360"/>
      </w:pPr>
      <w:rPr>
        <w:rFonts w:ascii="Symbol" w:hAnsi="Symbol" w:hint="default"/>
      </w:rPr>
    </w:lvl>
    <w:lvl w:ilvl="3" w:tplc="BD0CFAAA" w:tentative="1">
      <w:start w:val="1"/>
      <w:numFmt w:val="bullet"/>
      <w:lvlText w:val=""/>
      <w:lvlJc w:val="left"/>
      <w:pPr>
        <w:tabs>
          <w:tab w:val="num" w:pos="2880"/>
        </w:tabs>
        <w:ind w:left="2880" w:hanging="360"/>
      </w:pPr>
      <w:rPr>
        <w:rFonts w:ascii="Symbol" w:hAnsi="Symbol" w:hint="default"/>
      </w:rPr>
    </w:lvl>
    <w:lvl w:ilvl="4" w:tplc="EC9E04D2" w:tentative="1">
      <w:start w:val="1"/>
      <w:numFmt w:val="bullet"/>
      <w:lvlText w:val=""/>
      <w:lvlJc w:val="left"/>
      <w:pPr>
        <w:tabs>
          <w:tab w:val="num" w:pos="3600"/>
        </w:tabs>
        <w:ind w:left="3600" w:hanging="360"/>
      </w:pPr>
      <w:rPr>
        <w:rFonts w:ascii="Symbol" w:hAnsi="Symbol" w:hint="default"/>
      </w:rPr>
    </w:lvl>
    <w:lvl w:ilvl="5" w:tplc="476AFE3A" w:tentative="1">
      <w:start w:val="1"/>
      <w:numFmt w:val="bullet"/>
      <w:lvlText w:val=""/>
      <w:lvlJc w:val="left"/>
      <w:pPr>
        <w:tabs>
          <w:tab w:val="num" w:pos="4320"/>
        </w:tabs>
        <w:ind w:left="4320" w:hanging="360"/>
      </w:pPr>
      <w:rPr>
        <w:rFonts w:ascii="Symbol" w:hAnsi="Symbol" w:hint="default"/>
      </w:rPr>
    </w:lvl>
    <w:lvl w:ilvl="6" w:tplc="7B98DA28" w:tentative="1">
      <w:start w:val="1"/>
      <w:numFmt w:val="bullet"/>
      <w:lvlText w:val=""/>
      <w:lvlJc w:val="left"/>
      <w:pPr>
        <w:tabs>
          <w:tab w:val="num" w:pos="5040"/>
        </w:tabs>
        <w:ind w:left="5040" w:hanging="360"/>
      </w:pPr>
      <w:rPr>
        <w:rFonts w:ascii="Symbol" w:hAnsi="Symbol" w:hint="default"/>
      </w:rPr>
    </w:lvl>
    <w:lvl w:ilvl="7" w:tplc="ACE0BF9C" w:tentative="1">
      <w:start w:val="1"/>
      <w:numFmt w:val="bullet"/>
      <w:lvlText w:val=""/>
      <w:lvlJc w:val="left"/>
      <w:pPr>
        <w:tabs>
          <w:tab w:val="num" w:pos="5760"/>
        </w:tabs>
        <w:ind w:left="5760" w:hanging="360"/>
      </w:pPr>
      <w:rPr>
        <w:rFonts w:ascii="Symbol" w:hAnsi="Symbol" w:hint="default"/>
      </w:rPr>
    </w:lvl>
    <w:lvl w:ilvl="8" w:tplc="482E9040" w:tentative="1">
      <w:start w:val="1"/>
      <w:numFmt w:val="bullet"/>
      <w:lvlText w:val=""/>
      <w:lvlJc w:val="left"/>
      <w:pPr>
        <w:tabs>
          <w:tab w:val="num" w:pos="6480"/>
        </w:tabs>
        <w:ind w:left="6480" w:hanging="360"/>
      </w:pPr>
      <w:rPr>
        <w:rFonts w:ascii="Symbol" w:hAnsi="Symbol" w:hint="default"/>
      </w:rPr>
    </w:lvl>
  </w:abstractNum>
  <w:abstractNum w:abstractNumId="14" w15:restartNumberingAfterBreak="0">
    <w:nsid w:val="1FD61F5A"/>
    <w:multiLevelType w:val="hybridMultilevel"/>
    <w:tmpl w:val="FD3EC9F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5" w15:restartNumberingAfterBreak="0">
    <w:nsid w:val="2A02455E"/>
    <w:multiLevelType w:val="hybridMultilevel"/>
    <w:tmpl w:val="DF82FFC2"/>
    <w:lvl w:ilvl="0" w:tplc="66FA1910">
      <w:start w:val="1"/>
      <w:numFmt w:val="bullet"/>
      <w:lvlText w:val=""/>
      <w:lvlJc w:val="left"/>
      <w:pPr>
        <w:tabs>
          <w:tab w:val="num" w:pos="720"/>
        </w:tabs>
        <w:ind w:left="720" w:hanging="360"/>
      </w:pPr>
      <w:rPr>
        <w:rFonts w:ascii="Symbol" w:hAnsi="Symbol" w:hint="default"/>
      </w:rPr>
    </w:lvl>
    <w:lvl w:ilvl="1" w:tplc="CF8CBE7E" w:tentative="1">
      <w:start w:val="1"/>
      <w:numFmt w:val="bullet"/>
      <w:lvlText w:val=""/>
      <w:lvlJc w:val="left"/>
      <w:pPr>
        <w:tabs>
          <w:tab w:val="num" w:pos="1440"/>
        </w:tabs>
        <w:ind w:left="1440" w:hanging="360"/>
      </w:pPr>
      <w:rPr>
        <w:rFonts w:ascii="Symbol" w:hAnsi="Symbol" w:hint="default"/>
      </w:rPr>
    </w:lvl>
    <w:lvl w:ilvl="2" w:tplc="703C3E24" w:tentative="1">
      <w:start w:val="1"/>
      <w:numFmt w:val="bullet"/>
      <w:lvlText w:val=""/>
      <w:lvlJc w:val="left"/>
      <w:pPr>
        <w:tabs>
          <w:tab w:val="num" w:pos="2160"/>
        </w:tabs>
        <w:ind w:left="2160" w:hanging="360"/>
      </w:pPr>
      <w:rPr>
        <w:rFonts w:ascii="Symbol" w:hAnsi="Symbol" w:hint="default"/>
      </w:rPr>
    </w:lvl>
    <w:lvl w:ilvl="3" w:tplc="6F0EE664" w:tentative="1">
      <w:start w:val="1"/>
      <w:numFmt w:val="bullet"/>
      <w:lvlText w:val=""/>
      <w:lvlJc w:val="left"/>
      <w:pPr>
        <w:tabs>
          <w:tab w:val="num" w:pos="2880"/>
        </w:tabs>
        <w:ind w:left="2880" w:hanging="360"/>
      </w:pPr>
      <w:rPr>
        <w:rFonts w:ascii="Symbol" w:hAnsi="Symbol" w:hint="default"/>
      </w:rPr>
    </w:lvl>
    <w:lvl w:ilvl="4" w:tplc="0BC865A8" w:tentative="1">
      <w:start w:val="1"/>
      <w:numFmt w:val="bullet"/>
      <w:lvlText w:val=""/>
      <w:lvlJc w:val="left"/>
      <w:pPr>
        <w:tabs>
          <w:tab w:val="num" w:pos="3600"/>
        </w:tabs>
        <w:ind w:left="3600" w:hanging="360"/>
      </w:pPr>
      <w:rPr>
        <w:rFonts w:ascii="Symbol" w:hAnsi="Symbol" w:hint="default"/>
      </w:rPr>
    </w:lvl>
    <w:lvl w:ilvl="5" w:tplc="3AEA922E" w:tentative="1">
      <w:start w:val="1"/>
      <w:numFmt w:val="bullet"/>
      <w:lvlText w:val=""/>
      <w:lvlJc w:val="left"/>
      <w:pPr>
        <w:tabs>
          <w:tab w:val="num" w:pos="4320"/>
        </w:tabs>
        <w:ind w:left="4320" w:hanging="360"/>
      </w:pPr>
      <w:rPr>
        <w:rFonts w:ascii="Symbol" w:hAnsi="Symbol" w:hint="default"/>
      </w:rPr>
    </w:lvl>
    <w:lvl w:ilvl="6" w:tplc="53DC7460" w:tentative="1">
      <w:start w:val="1"/>
      <w:numFmt w:val="bullet"/>
      <w:lvlText w:val=""/>
      <w:lvlJc w:val="left"/>
      <w:pPr>
        <w:tabs>
          <w:tab w:val="num" w:pos="5040"/>
        </w:tabs>
        <w:ind w:left="5040" w:hanging="360"/>
      </w:pPr>
      <w:rPr>
        <w:rFonts w:ascii="Symbol" w:hAnsi="Symbol" w:hint="default"/>
      </w:rPr>
    </w:lvl>
    <w:lvl w:ilvl="7" w:tplc="FD50A222" w:tentative="1">
      <w:start w:val="1"/>
      <w:numFmt w:val="bullet"/>
      <w:lvlText w:val=""/>
      <w:lvlJc w:val="left"/>
      <w:pPr>
        <w:tabs>
          <w:tab w:val="num" w:pos="5760"/>
        </w:tabs>
        <w:ind w:left="5760" w:hanging="360"/>
      </w:pPr>
      <w:rPr>
        <w:rFonts w:ascii="Symbol" w:hAnsi="Symbol" w:hint="default"/>
      </w:rPr>
    </w:lvl>
    <w:lvl w:ilvl="8" w:tplc="5A863F74" w:tentative="1">
      <w:start w:val="1"/>
      <w:numFmt w:val="bullet"/>
      <w:lvlText w:val=""/>
      <w:lvlJc w:val="left"/>
      <w:pPr>
        <w:tabs>
          <w:tab w:val="num" w:pos="6480"/>
        </w:tabs>
        <w:ind w:left="6480" w:hanging="360"/>
      </w:pPr>
      <w:rPr>
        <w:rFonts w:ascii="Symbol" w:hAnsi="Symbol" w:hint="default"/>
      </w:rPr>
    </w:lvl>
  </w:abstractNum>
  <w:abstractNum w:abstractNumId="16" w15:restartNumberingAfterBreak="0">
    <w:nsid w:val="2AE6739F"/>
    <w:multiLevelType w:val="multilevel"/>
    <w:tmpl w:val="D3B422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2B5942A5"/>
    <w:multiLevelType w:val="hybridMultilevel"/>
    <w:tmpl w:val="D240A1D8"/>
    <w:lvl w:ilvl="0" w:tplc="5B80ABA8">
      <w:start w:val="1"/>
      <w:numFmt w:val="bullet"/>
      <w:lvlText w:val=""/>
      <w:lvlJc w:val="left"/>
      <w:pPr>
        <w:ind w:left="1440" w:hanging="360"/>
      </w:pPr>
      <w:rPr>
        <w:rFonts w:ascii="Symbol" w:hAnsi="Symbol"/>
      </w:rPr>
    </w:lvl>
    <w:lvl w:ilvl="1" w:tplc="EC3C5FDE">
      <w:start w:val="1"/>
      <w:numFmt w:val="bullet"/>
      <w:lvlText w:val=""/>
      <w:lvlJc w:val="left"/>
      <w:pPr>
        <w:ind w:left="1440" w:hanging="360"/>
      </w:pPr>
      <w:rPr>
        <w:rFonts w:ascii="Symbol" w:hAnsi="Symbol"/>
      </w:rPr>
    </w:lvl>
    <w:lvl w:ilvl="2" w:tplc="5BDA1910">
      <w:start w:val="1"/>
      <w:numFmt w:val="bullet"/>
      <w:lvlText w:val=""/>
      <w:lvlJc w:val="left"/>
      <w:pPr>
        <w:ind w:left="1440" w:hanging="360"/>
      </w:pPr>
      <w:rPr>
        <w:rFonts w:ascii="Symbol" w:hAnsi="Symbol"/>
      </w:rPr>
    </w:lvl>
    <w:lvl w:ilvl="3" w:tplc="DD92D26A">
      <w:start w:val="1"/>
      <w:numFmt w:val="bullet"/>
      <w:lvlText w:val=""/>
      <w:lvlJc w:val="left"/>
      <w:pPr>
        <w:ind w:left="1440" w:hanging="360"/>
      </w:pPr>
      <w:rPr>
        <w:rFonts w:ascii="Symbol" w:hAnsi="Symbol"/>
      </w:rPr>
    </w:lvl>
    <w:lvl w:ilvl="4" w:tplc="D5E695BC">
      <w:start w:val="1"/>
      <w:numFmt w:val="bullet"/>
      <w:lvlText w:val=""/>
      <w:lvlJc w:val="left"/>
      <w:pPr>
        <w:ind w:left="1440" w:hanging="360"/>
      </w:pPr>
      <w:rPr>
        <w:rFonts w:ascii="Symbol" w:hAnsi="Symbol"/>
      </w:rPr>
    </w:lvl>
    <w:lvl w:ilvl="5" w:tplc="D4D0AE62">
      <w:start w:val="1"/>
      <w:numFmt w:val="bullet"/>
      <w:lvlText w:val=""/>
      <w:lvlJc w:val="left"/>
      <w:pPr>
        <w:ind w:left="1440" w:hanging="360"/>
      </w:pPr>
      <w:rPr>
        <w:rFonts w:ascii="Symbol" w:hAnsi="Symbol"/>
      </w:rPr>
    </w:lvl>
    <w:lvl w:ilvl="6" w:tplc="5F326986">
      <w:start w:val="1"/>
      <w:numFmt w:val="bullet"/>
      <w:lvlText w:val=""/>
      <w:lvlJc w:val="left"/>
      <w:pPr>
        <w:ind w:left="1440" w:hanging="360"/>
      </w:pPr>
      <w:rPr>
        <w:rFonts w:ascii="Symbol" w:hAnsi="Symbol"/>
      </w:rPr>
    </w:lvl>
    <w:lvl w:ilvl="7" w:tplc="B1A6E424">
      <w:start w:val="1"/>
      <w:numFmt w:val="bullet"/>
      <w:lvlText w:val=""/>
      <w:lvlJc w:val="left"/>
      <w:pPr>
        <w:ind w:left="1440" w:hanging="360"/>
      </w:pPr>
      <w:rPr>
        <w:rFonts w:ascii="Symbol" w:hAnsi="Symbol"/>
      </w:rPr>
    </w:lvl>
    <w:lvl w:ilvl="8" w:tplc="FD203EA4">
      <w:start w:val="1"/>
      <w:numFmt w:val="bullet"/>
      <w:lvlText w:val=""/>
      <w:lvlJc w:val="left"/>
      <w:pPr>
        <w:ind w:left="1440" w:hanging="360"/>
      </w:pPr>
      <w:rPr>
        <w:rFonts w:ascii="Symbol" w:hAnsi="Symbol"/>
      </w:rPr>
    </w:lvl>
  </w:abstractNum>
  <w:abstractNum w:abstractNumId="18" w15:restartNumberingAfterBreak="0">
    <w:nsid w:val="2B7D1D59"/>
    <w:multiLevelType w:val="hybridMultilevel"/>
    <w:tmpl w:val="3A461502"/>
    <w:lvl w:ilvl="0" w:tplc="14090001">
      <w:start w:val="1"/>
      <w:numFmt w:val="bullet"/>
      <w:lvlText w:val=""/>
      <w:lvlJc w:val="left"/>
      <w:pPr>
        <w:ind w:left="780" w:hanging="360"/>
      </w:pPr>
      <w:rPr>
        <w:rFonts w:ascii="Symbol" w:hAnsi="Symbol" w:hint="default"/>
      </w:rPr>
    </w:lvl>
    <w:lvl w:ilvl="1" w:tplc="14090003" w:tentative="1">
      <w:start w:val="1"/>
      <w:numFmt w:val="bullet"/>
      <w:lvlText w:val="o"/>
      <w:lvlJc w:val="left"/>
      <w:pPr>
        <w:ind w:left="1500" w:hanging="360"/>
      </w:pPr>
      <w:rPr>
        <w:rFonts w:ascii="Courier New" w:hAnsi="Courier New" w:cs="Courier New" w:hint="default"/>
      </w:rPr>
    </w:lvl>
    <w:lvl w:ilvl="2" w:tplc="14090005" w:tentative="1">
      <w:start w:val="1"/>
      <w:numFmt w:val="bullet"/>
      <w:lvlText w:val=""/>
      <w:lvlJc w:val="left"/>
      <w:pPr>
        <w:ind w:left="2220" w:hanging="360"/>
      </w:pPr>
      <w:rPr>
        <w:rFonts w:ascii="Wingdings" w:hAnsi="Wingdings" w:hint="default"/>
      </w:rPr>
    </w:lvl>
    <w:lvl w:ilvl="3" w:tplc="14090001" w:tentative="1">
      <w:start w:val="1"/>
      <w:numFmt w:val="bullet"/>
      <w:lvlText w:val=""/>
      <w:lvlJc w:val="left"/>
      <w:pPr>
        <w:ind w:left="2940" w:hanging="360"/>
      </w:pPr>
      <w:rPr>
        <w:rFonts w:ascii="Symbol" w:hAnsi="Symbol" w:hint="default"/>
      </w:rPr>
    </w:lvl>
    <w:lvl w:ilvl="4" w:tplc="14090003" w:tentative="1">
      <w:start w:val="1"/>
      <w:numFmt w:val="bullet"/>
      <w:lvlText w:val="o"/>
      <w:lvlJc w:val="left"/>
      <w:pPr>
        <w:ind w:left="3660" w:hanging="360"/>
      </w:pPr>
      <w:rPr>
        <w:rFonts w:ascii="Courier New" w:hAnsi="Courier New" w:cs="Courier New" w:hint="default"/>
      </w:rPr>
    </w:lvl>
    <w:lvl w:ilvl="5" w:tplc="14090005" w:tentative="1">
      <w:start w:val="1"/>
      <w:numFmt w:val="bullet"/>
      <w:lvlText w:val=""/>
      <w:lvlJc w:val="left"/>
      <w:pPr>
        <w:ind w:left="4380" w:hanging="360"/>
      </w:pPr>
      <w:rPr>
        <w:rFonts w:ascii="Wingdings" w:hAnsi="Wingdings" w:hint="default"/>
      </w:rPr>
    </w:lvl>
    <w:lvl w:ilvl="6" w:tplc="14090001" w:tentative="1">
      <w:start w:val="1"/>
      <w:numFmt w:val="bullet"/>
      <w:lvlText w:val=""/>
      <w:lvlJc w:val="left"/>
      <w:pPr>
        <w:ind w:left="5100" w:hanging="360"/>
      </w:pPr>
      <w:rPr>
        <w:rFonts w:ascii="Symbol" w:hAnsi="Symbol" w:hint="default"/>
      </w:rPr>
    </w:lvl>
    <w:lvl w:ilvl="7" w:tplc="14090003" w:tentative="1">
      <w:start w:val="1"/>
      <w:numFmt w:val="bullet"/>
      <w:lvlText w:val="o"/>
      <w:lvlJc w:val="left"/>
      <w:pPr>
        <w:ind w:left="5820" w:hanging="360"/>
      </w:pPr>
      <w:rPr>
        <w:rFonts w:ascii="Courier New" w:hAnsi="Courier New" w:cs="Courier New" w:hint="default"/>
      </w:rPr>
    </w:lvl>
    <w:lvl w:ilvl="8" w:tplc="14090005" w:tentative="1">
      <w:start w:val="1"/>
      <w:numFmt w:val="bullet"/>
      <w:lvlText w:val=""/>
      <w:lvlJc w:val="left"/>
      <w:pPr>
        <w:ind w:left="6540" w:hanging="360"/>
      </w:pPr>
      <w:rPr>
        <w:rFonts w:ascii="Wingdings" w:hAnsi="Wingdings" w:hint="default"/>
      </w:rPr>
    </w:lvl>
  </w:abstractNum>
  <w:abstractNum w:abstractNumId="19" w15:restartNumberingAfterBreak="0">
    <w:nsid w:val="2F882CC8"/>
    <w:multiLevelType w:val="hybridMultilevel"/>
    <w:tmpl w:val="7D3AACA8"/>
    <w:lvl w:ilvl="0" w:tplc="14090001">
      <w:start w:val="1"/>
      <w:numFmt w:val="bullet"/>
      <w:lvlText w:val=""/>
      <w:lvlJc w:val="left"/>
      <w:pPr>
        <w:ind w:left="360" w:hanging="360"/>
      </w:pPr>
      <w:rPr>
        <w:rFonts w:ascii="Symbol" w:hAnsi="Symbol" w:hint="default"/>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20" w15:restartNumberingAfterBreak="0">
    <w:nsid w:val="33AA4948"/>
    <w:multiLevelType w:val="hybridMultilevel"/>
    <w:tmpl w:val="0B7A9568"/>
    <w:lvl w:ilvl="0" w:tplc="14090001">
      <w:start w:val="1"/>
      <w:numFmt w:val="bullet"/>
      <w:lvlText w:val=""/>
      <w:lvlJc w:val="left"/>
      <w:pPr>
        <w:ind w:left="360" w:hanging="360"/>
      </w:pPr>
      <w:rPr>
        <w:rFonts w:ascii="Symbol" w:hAnsi="Symbol" w:hint="default"/>
      </w:rPr>
    </w:lvl>
    <w:lvl w:ilvl="1" w:tplc="14090003">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21" w15:restartNumberingAfterBreak="0">
    <w:nsid w:val="3DB74CA5"/>
    <w:multiLevelType w:val="hybridMultilevel"/>
    <w:tmpl w:val="5096E27C"/>
    <w:lvl w:ilvl="0" w:tplc="75B41C4A">
      <w:start w:val="3"/>
      <w:numFmt w:val="bullet"/>
      <w:lvlText w:val="-"/>
      <w:lvlJc w:val="left"/>
      <w:pPr>
        <w:ind w:left="720" w:hanging="360"/>
      </w:pPr>
      <w:rPr>
        <w:rFonts w:ascii="Verdana" w:eastAsia="Calibri" w:hAnsi="Verdana" w:cs="Aria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2" w15:restartNumberingAfterBreak="0">
    <w:nsid w:val="42685EC7"/>
    <w:multiLevelType w:val="hybridMultilevel"/>
    <w:tmpl w:val="A33C9CCA"/>
    <w:lvl w:ilvl="0" w:tplc="14090001">
      <w:start w:val="1"/>
      <w:numFmt w:val="bullet"/>
      <w:lvlText w:val=""/>
      <w:lvlJc w:val="left"/>
      <w:pPr>
        <w:ind w:left="750" w:hanging="360"/>
      </w:pPr>
      <w:rPr>
        <w:rFonts w:ascii="Symbol" w:hAnsi="Symbol" w:hint="default"/>
      </w:rPr>
    </w:lvl>
    <w:lvl w:ilvl="1" w:tplc="14090003" w:tentative="1">
      <w:start w:val="1"/>
      <w:numFmt w:val="bullet"/>
      <w:lvlText w:val="o"/>
      <w:lvlJc w:val="left"/>
      <w:pPr>
        <w:ind w:left="1470" w:hanging="360"/>
      </w:pPr>
      <w:rPr>
        <w:rFonts w:ascii="Courier New" w:hAnsi="Courier New" w:cs="Courier New" w:hint="default"/>
      </w:rPr>
    </w:lvl>
    <w:lvl w:ilvl="2" w:tplc="14090005" w:tentative="1">
      <w:start w:val="1"/>
      <w:numFmt w:val="bullet"/>
      <w:lvlText w:val=""/>
      <w:lvlJc w:val="left"/>
      <w:pPr>
        <w:ind w:left="2190" w:hanging="360"/>
      </w:pPr>
      <w:rPr>
        <w:rFonts w:ascii="Wingdings" w:hAnsi="Wingdings" w:hint="default"/>
      </w:rPr>
    </w:lvl>
    <w:lvl w:ilvl="3" w:tplc="14090001" w:tentative="1">
      <w:start w:val="1"/>
      <w:numFmt w:val="bullet"/>
      <w:lvlText w:val=""/>
      <w:lvlJc w:val="left"/>
      <w:pPr>
        <w:ind w:left="2910" w:hanging="360"/>
      </w:pPr>
      <w:rPr>
        <w:rFonts w:ascii="Symbol" w:hAnsi="Symbol" w:hint="default"/>
      </w:rPr>
    </w:lvl>
    <w:lvl w:ilvl="4" w:tplc="14090003" w:tentative="1">
      <w:start w:val="1"/>
      <w:numFmt w:val="bullet"/>
      <w:lvlText w:val="o"/>
      <w:lvlJc w:val="left"/>
      <w:pPr>
        <w:ind w:left="3630" w:hanging="360"/>
      </w:pPr>
      <w:rPr>
        <w:rFonts w:ascii="Courier New" w:hAnsi="Courier New" w:cs="Courier New" w:hint="default"/>
      </w:rPr>
    </w:lvl>
    <w:lvl w:ilvl="5" w:tplc="14090005" w:tentative="1">
      <w:start w:val="1"/>
      <w:numFmt w:val="bullet"/>
      <w:lvlText w:val=""/>
      <w:lvlJc w:val="left"/>
      <w:pPr>
        <w:ind w:left="4350" w:hanging="360"/>
      </w:pPr>
      <w:rPr>
        <w:rFonts w:ascii="Wingdings" w:hAnsi="Wingdings" w:hint="default"/>
      </w:rPr>
    </w:lvl>
    <w:lvl w:ilvl="6" w:tplc="14090001" w:tentative="1">
      <w:start w:val="1"/>
      <w:numFmt w:val="bullet"/>
      <w:lvlText w:val=""/>
      <w:lvlJc w:val="left"/>
      <w:pPr>
        <w:ind w:left="5070" w:hanging="360"/>
      </w:pPr>
      <w:rPr>
        <w:rFonts w:ascii="Symbol" w:hAnsi="Symbol" w:hint="default"/>
      </w:rPr>
    </w:lvl>
    <w:lvl w:ilvl="7" w:tplc="14090003" w:tentative="1">
      <w:start w:val="1"/>
      <w:numFmt w:val="bullet"/>
      <w:lvlText w:val="o"/>
      <w:lvlJc w:val="left"/>
      <w:pPr>
        <w:ind w:left="5790" w:hanging="360"/>
      </w:pPr>
      <w:rPr>
        <w:rFonts w:ascii="Courier New" w:hAnsi="Courier New" w:cs="Courier New" w:hint="default"/>
      </w:rPr>
    </w:lvl>
    <w:lvl w:ilvl="8" w:tplc="14090005" w:tentative="1">
      <w:start w:val="1"/>
      <w:numFmt w:val="bullet"/>
      <w:lvlText w:val=""/>
      <w:lvlJc w:val="left"/>
      <w:pPr>
        <w:ind w:left="6510" w:hanging="360"/>
      </w:pPr>
      <w:rPr>
        <w:rFonts w:ascii="Wingdings" w:hAnsi="Wingdings" w:hint="default"/>
      </w:rPr>
    </w:lvl>
  </w:abstractNum>
  <w:abstractNum w:abstractNumId="23" w15:restartNumberingAfterBreak="0">
    <w:nsid w:val="477C282C"/>
    <w:multiLevelType w:val="hybridMultilevel"/>
    <w:tmpl w:val="C54696B4"/>
    <w:lvl w:ilvl="0" w:tplc="14090001">
      <w:start w:val="1"/>
      <w:numFmt w:val="bullet"/>
      <w:lvlText w:val=""/>
      <w:lvlJc w:val="left"/>
      <w:pPr>
        <w:ind w:left="360" w:hanging="360"/>
      </w:pPr>
      <w:rPr>
        <w:rFonts w:ascii="Symbol" w:hAnsi="Symbol" w:hint="default"/>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24" w15:restartNumberingAfterBreak="0">
    <w:nsid w:val="488C6B6F"/>
    <w:multiLevelType w:val="hybridMultilevel"/>
    <w:tmpl w:val="B0762258"/>
    <w:lvl w:ilvl="0" w:tplc="7CECEF3C">
      <w:start w:val="1"/>
      <w:numFmt w:val="decimal"/>
      <w:pStyle w:val="ListParagraph"/>
      <w:lvlText w:val="%1)"/>
      <w:lvlJc w:val="left"/>
      <w:pPr>
        <w:ind w:left="644" w:hanging="360"/>
      </w:pPr>
    </w:lvl>
    <w:lvl w:ilvl="1" w:tplc="14090019" w:tentative="1">
      <w:start w:val="1"/>
      <w:numFmt w:val="lowerLetter"/>
      <w:lvlText w:val="%2."/>
      <w:lvlJc w:val="left"/>
      <w:pPr>
        <w:ind w:left="2120" w:hanging="360"/>
      </w:pPr>
    </w:lvl>
    <w:lvl w:ilvl="2" w:tplc="1409001B" w:tentative="1">
      <w:start w:val="1"/>
      <w:numFmt w:val="lowerRoman"/>
      <w:lvlText w:val="%3."/>
      <w:lvlJc w:val="right"/>
      <w:pPr>
        <w:ind w:left="2840" w:hanging="180"/>
      </w:pPr>
    </w:lvl>
    <w:lvl w:ilvl="3" w:tplc="1409000F" w:tentative="1">
      <w:start w:val="1"/>
      <w:numFmt w:val="decimal"/>
      <w:lvlText w:val="%4."/>
      <w:lvlJc w:val="left"/>
      <w:pPr>
        <w:ind w:left="3560" w:hanging="360"/>
      </w:pPr>
    </w:lvl>
    <w:lvl w:ilvl="4" w:tplc="14090019" w:tentative="1">
      <w:start w:val="1"/>
      <w:numFmt w:val="lowerLetter"/>
      <w:lvlText w:val="%5."/>
      <w:lvlJc w:val="left"/>
      <w:pPr>
        <w:ind w:left="4280" w:hanging="360"/>
      </w:pPr>
    </w:lvl>
    <w:lvl w:ilvl="5" w:tplc="1409001B" w:tentative="1">
      <w:start w:val="1"/>
      <w:numFmt w:val="lowerRoman"/>
      <w:lvlText w:val="%6."/>
      <w:lvlJc w:val="right"/>
      <w:pPr>
        <w:ind w:left="5000" w:hanging="180"/>
      </w:pPr>
    </w:lvl>
    <w:lvl w:ilvl="6" w:tplc="1409000F" w:tentative="1">
      <w:start w:val="1"/>
      <w:numFmt w:val="decimal"/>
      <w:lvlText w:val="%7."/>
      <w:lvlJc w:val="left"/>
      <w:pPr>
        <w:ind w:left="5720" w:hanging="360"/>
      </w:pPr>
    </w:lvl>
    <w:lvl w:ilvl="7" w:tplc="14090019" w:tentative="1">
      <w:start w:val="1"/>
      <w:numFmt w:val="lowerLetter"/>
      <w:lvlText w:val="%8."/>
      <w:lvlJc w:val="left"/>
      <w:pPr>
        <w:ind w:left="6440" w:hanging="360"/>
      </w:pPr>
    </w:lvl>
    <w:lvl w:ilvl="8" w:tplc="1409001B" w:tentative="1">
      <w:start w:val="1"/>
      <w:numFmt w:val="lowerRoman"/>
      <w:lvlText w:val="%9."/>
      <w:lvlJc w:val="right"/>
      <w:pPr>
        <w:ind w:left="7160" w:hanging="180"/>
      </w:pPr>
    </w:lvl>
  </w:abstractNum>
  <w:abstractNum w:abstractNumId="25" w15:restartNumberingAfterBreak="0">
    <w:nsid w:val="50650345"/>
    <w:multiLevelType w:val="hybridMultilevel"/>
    <w:tmpl w:val="0464E1C4"/>
    <w:lvl w:ilvl="0" w:tplc="DEBEB8CE">
      <w:start w:val="1"/>
      <w:numFmt w:val="bullet"/>
      <w:pStyle w:val="Bullet1"/>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76FE52FC">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6" w15:restartNumberingAfterBreak="0">
    <w:nsid w:val="5BFA4C33"/>
    <w:multiLevelType w:val="hybridMultilevel"/>
    <w:tmpl w:val="8AFC6C38"/>
    <w:lvl w:ilvl="0" w:tplc="14090011">
      <w:start w:val="1"/>
      <w:numFmt w:val="decimal"/>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27" w15:restartNumberingAfterBreak="0">
    <w:nsid w:val="5C892D41"/>
    <w:multiLevelType w:val="hybridMultilevel"/>
    <w:tmpl w:val="FFFFFFFF"/>
    <w:lvl w:ilvl="0" w:tplc="66AE8A90">
      <w:start w:val="1"/>
      <w:numFmt w:val="bullet"/>
      <w:lvlText w:val="o"/>
      <w:lvlJc w:val="left"/>
      <w:pPr>
        <w:ind w:left="720" w:hanging="360"/>
      </w:pPr>
      <w:rPr>
        <w:rFonts w:ascii="Courier New" w:hAnsi="Courier New" w:hint="default"/>
      </w:rPr>
    </w:lvl>
    <w:lvl w:ilvl="1" w:tplc="37E6BCA2">
      <w:start w:val="1"/>
      <w:numFmt w:val="bullet"/>
      <w:lvlText w:val="o"/>
      <w:lvlJc w:val="left"/>
      <w:pPr>
        <w:ind w:left="1440" w:hanging="360"/>
      </w:pPr>
      <w:rPr>
        <w:rFonts w:ascii="Courier New" w:hAnsi="Courier New" w:hint="default"/>
      </w:rPr>
    </w:lvl>
    <w:lvl w:ilvl="2" w:tplc="4370AB20">
      <w:start w:val="1"/>
      <w:numFmt w:val="bullet"/>
      <w:lvlText w:val=""/>
      <w:lvlJc w:val="left"/>
      <w:pPr>
        <w:ind w:left="2160" w:hanging="360"/>
      </w:pPr>
      <w:rPr>
        <w:rFonts w:ascii="Wingdings" w:hAnsi="Wingdings" w:hint="default"/>
      </w:rPr>
    </w:lvl>
    <w:lvl w:ilvl="3" w:tplc="839431E4">
      <w:start w:val="1"/>
      <w:numFmt w:val="bullet"/>
      <w:lvlText w:val=""/>
      <w:lvlJc w:val="left"/>
      <w:pPr>
        <w:ind w:left="2880" w:hanging="360"/>
      </w:pPr>
      <w:rPr>
        <w:rFonts w:ascii="Symbol" w:hAnsi="Symbol" w:hint="default"/>
      </w:rPr>
    </w:lvl>
    <w:lvl w:ilvl="4" w:tplc="6F9E88FA">
      <w:start w:val="1"/>
      <w:numFmt w:val="bullet"/>
      <w:lvlText w:val="o"/>
      <w:lvlJc w:val="left"/>
      <w:pPr>
        <w:ind w:left="3600" w:hanging="360"/>
      </w:pPr>
      <w:rPr>
        <w:rFonts w:ascii="Courier New" w:hAnsi="Courier New" w:hint="default"/>
      </w:rPr>
    </w:lvl>
    <w:lvl w:ilvl="5" w:tplc="5546CAD0">
      <w:start w:val="1"/>
      <w:numFmt w:val="bullet"/>
      <w:lvlText w:val=""/>
      <w:lvlJc w:val="left"/>
      <w:pPr>
        <w:ind w:left="4320" w:hanging="360"/>
      </w:pPr>
      <w:rPr>
        <w:rFonts w:ascii="Wingdings" w:hAnsi="Wingdings" w:hint="default"/>
      </w:rPr>
    </w:lvl>
    <w:lvl w:ilvl="6" w:tplc="2CA2ABAA">
      <w:start w:val="1"/>
      <w:numFmt w:val="bullet"/>
      <w:lvlText w:val=""/>
      <w:lvlJc w:val="left"/>
      <w:pPr>
        <w:ind w:left="5040" w:hanging="360"/>
      </w:pPr>
      <w:rPr>
        <w:rFonts w:ascii="Symbol" w:hAnsi="Symbol" w:hint="default"/>
      </w:rPr>
    </w:lvl>
    <w:lvl w:ilvl="7" w:tplc="08527BCE">
      <w:start w:val="1"/>
      <w:numFmt w:val="bullet"/>
      <w:lvlText w:val="o"/>
      <w:lvlJc w:val="left"/>
      <w:pPr>
        <w:ind w:left="5760" w:hanging="360"/>
      </w:pPr>
      <w:rPr>
        <w:rFonts w:ascii="Courier New" w:hAnsi="Courier New" w:hint="default"/>
      </w:rPr>
    </w:lvl>
    <w:lvl w:ilvl="8" w:tplc="0E4CD64C">
      <w:start w:val="1"/>
      <w:numFmt w:val="bullet"/>
      <w:lvlText w:val=""/>
      <w:lvlJc w:val="left"/>
      <w:pPr>
        <w:ind w:left="6480" w:hanging="360"/>
      </w:pPr>
      <w:rPr>
        <w:rFonts w:ascii="Wingdings" w:hAnsi="Wingdings" w:hint="default"/>
      </w:rPr>
    </w:lvl>
  </w:abstractNum>
  <w:abstractNum w:abstractNumId="28" w15:restartNumberingAfterBreak="0">
    <w:nsid w:val="5C9D2F74"/>
    <w:multiLevelType w:val="hybridMultilevel"/>
    <w:tmpl w:val="DC007AC2"/>
    <w:lvl w:ilvl="0" w:tplc="6C44E3BC">
      <w:start w:val="1"/>
      <w:numFmt w:val="bullet"/>
      <w:lvlText w:val=""/>
      <w:lvlJc w:val="left"/>
      <w:pPr>
        <w:ind w:left="720" w:hanging="360"/>
      </w:pPr>
      <w:rPr>
        <w:rFonts w:ascii="Symbol" w:hAnsi="Symbol" w:hint="default"/>
        <w:szCs w:val="22"/>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9" w15:restartNumberingAfterBreak="0">
    <w:nsid w:val="5CD649F5"/>
    <w:multiLevelType w:val="hybridMultilevel"/>
    <w:tmpl w:val="1264EAD4"/>
    <w:lvl w:ilvl="0" w:tplc="14090001">
      <w:start w:val="1"/>
      <w:numFmt w:val="bullet"/>
      <w:lvlText w:val=""/>
      <w:lvlJc w:val="left"/>
      <w:pPr>
        <w:ind w:left="360" w:hanging="360"/>
      </w:pPr>
      <w:rPr>
        <w:rFonts w:ascii="Symbol" w:hAnsi="Symbol" w:hint="default"/>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30" w15:restartNumberingAfterBreak="0">
    <w:nsid w:val="5F3117AB"/>
    <w:multiLevelType w:val="hybridMultilevel"/>
    <w:tmpl w:val="DFD4824E"/>
    <w:lvl w:ilvl="0" w:tplc="14090001">
      <w:start w:val="1"/>
      <w:numFmt w:val="bullet"/>
      <w:lvlText w:val=""/>
      <w:lvlJc w:val="left"/>
      <w:pPr>
        <w:ind w:left="360" w:hanging="360"/>
      </w:pPr>
      <w:rPr>
        <w:rFonts w:ascii="Symbol" w:hAnsi="Symbol" w:hint="default"/>
      </w:rPr>
    </w:lvl>
    <w:lvl w:ilvl="1" w:tplc="14090003">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31" w15:restartNumberingAfterBreak="0">
    <w:nsid w:val="704A11F1"/>
    <w:multiLevelType w:val="hybridMultilevel"/>
    <w:tmpl w:val="F7B0C7EC"/>
    <w:lvl w:ilvl="0" w:tplc="48067636">
      <w:start w:val="1"/>
      <w:numFmt w:val="bullet"/>
      <w:lvlText w:val=""/>
      <w:lvlJc w:val="left"/>
      <w:pPr>
        <w:tabs>
          <w:tab w:val="num" w:pos="720"/>
        </w:tabs>
        <w:ind w:left="720" w:hanging="360"/>
      </w:pPr>
      <w:rPr>
        <w:rFonts w:ascii="Symbol" w:hAnsi="Symbol" w:hint="default"/>
      </w:rPr>
    </w:lvl>
    <w:lvl w:ilvl="1" w:tplc="608C6E0A" w:tentative="1">
      <w:start w:val="1"/>
      <w:numFmt w:val="bullet"/>
      <w:lvlText w:val=""/>
      <w:lvlJc w:val="left"/>
      <w:pPr>
        <w:tabs>
          <w:tab w:val="num" w:pos="1440"/>
        </w:tabs>
        <w:ind w:left="1440" w:hanging="360"/>
      </w:pPr>
      <w:rPr>
        <w:rFonts w:ascii="Symbol" w:hAnsi="Symbol" w:hint="default"/>
      </w:rPr>
    </w:lvl>
    <w:lvl w:ilvl="2" w:tplc="FF3E9E72" w:tentative="1">
      <w:start w:val="1"/>
      <w:numFmt w:val="bullet"/>
      <w:lvlText w:val=""/>
      <w:lvlJc w:val="left"/>
      <w:pPr>
        <w:tabs>
          <w:tab w:val="num" w:pos="2160"/>
        </w:tabs>
        <w:ind w:left="2160" w:hanging="360"/>
      </w:pPr>
      <w:rPr>
        <w:rFonts w:ascii="Symbol" w:hAnsi="Symbol" w:hint="default"/>
      </w:rPr>
    </w:lvl>
    <w:lvl w:ilvl="3" w:tplc="0C80D918" w:tentative="1">
      <w:start w:val="1"/>
      <w:numFmt w:val="bullet"/>
      <w:lvlText w:val=""/>
      <w:lvlJc w:val="left"/>
      <w:pPr>
        <w:tabs>
          <w:tab w:val="num" w:pos="2880"/>
        </w:tabs>
        <w:ind w:left="2880" w:hanging="360"/>
      </w:pPr>
      <w:rPr>
        <w:rFonts w:ascii="Symbol" w:hAnsi="Symbol" w:hint="default"/>
      </w:rPr>
    </w:lvl>
    <w:lvl w:ilvl="4" w:tplc="F9C46EBA" w:tentative="1">
      <w:start w:val="1"/>
      <w:numFmt w:val="bullet"/>
      <w:lvlText w:val=""/>
      <w:lvlJc w:val="left"/>
      <w:pPr>
        <w:tabs>
          <w:tab w:val="num" w:pos="3600"/>
        </w:tabs>
        <w:ind w:left="3600" w:hanging="360"/>
      </w:pPr>
      <w:rPr>
        <w:rFonts w:ascii="Symbol" w:hAnsi="Symbol" w:hint="default"/>
      </w:rPr>
    </w:lvl>
    <w:lvl w:ilvl="5" w:tplc="79567DC2" w:tentative="1">
      <w:start w:val="1"/>
      <w:numFmt w:val="bullet"/>
      <w:lvlText w:val=""/>
      <w:lvlJc w:val="left"/>
      <w:pPr>
        <w:tabs>
          <w:tab w:val="num" w:pos="4320"/>
        </w:tabs>
        <w:ind w:left="4320" w:hanging="360"/>
      </w:pPr>
      <w:rPr>
        <w:rFonts w:ascii="Symbol" w:hAnsi="Symbol" w:hint="default"/>
      </w:rPr>
    </w:lvl>
    <w:lvl w:ilvl="6" w:tplc="02EA39CC" w:tentative="1">
      <w:start w:val="1"/>
      <w:numFmt w:val="bullet"/>
      <w:lvlText w:val=""/>
      <w:lvlJc w:val="left"/>
      <w:pPr>
        <w:tabs>
          <w:tab w:val="num" w:pos="5040"/>
        </w:tabs>
        <w:ind w:left="5040" w:hanging="360"/>
      </w:pPr>
      <w:rPr>
        <w:rFonts w:ascii="Symbol" w:hAnsi="Symbol" w:hint="default"/>
      </w:rPr>
    </w:lvl>
    <w:lvl w:ilvl="7" w:tplc="A398850C" w:tentative="1">
      <w:start w:val="1"/>
      <w:numFmt w:val="bullet"/>
      <w:lvlText w:val=""/>
      <w:lvlJc w:val="left"/>
      <w:pPr>
        <w:tabs>
          <w:tab w:val="num" w:pos="5760"/>
        </w:tabs>
        <w:ind w:left="5760" w:hanging="360"/>
      </w:pPr>
      <w:rPr>
        <w:rFonts w:ascii="Symbol" w:hAnsi="Symbol" w:hint="default"/>
      </w:rPr>
    </w:lvl>
    <w:lvl w:ilvl="8" w:tplc="B568D0F2" w:tentative="1">
      <w:start w:val="1"/>
      <w:numFmt w:val="bullet"/>
      <w:lvlText w:val=""/>
      <w:lvlJc w:val="left"/>
      <w:pPr>
        <w:tabs>
          <w:tab w:val="num" w:pos="6480"/>
        </w:tabs>
        <w:ind w:left="6480" w:hanging="360"/>
      </w:pPr>
      <w:rPr>
        <w:rFonts w:ascii="Symbol" w:hAnsi="Symbol" w:hint="default"/>
      </w:rPr>
    </w:lvl>
  </w:abstractNum>
  <w:abstractNum w:abstractNumId="32" w15:restartNumberingAfterBreak="0">
    <w:nsid w:val="7A56159D"/>
    <w:multiLevelType w:val="hybridMultilevel"/>
    <w:tmpl w:val="DB8AEA7C"/>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3" w15:restartNumberingAfterBreak="0">
    <w:nsid w:val="7A7CE6C5"/>
    <w:multiLevelType w:val="hybridMultilevel"/>
    <w:tmpl w:val="FFFFFFFF"/>
    <w:lvl w:ilvl="0" w:tplc="21620A62">
      <w:start w:val="1"/>
      <w:numFmt w:val="bullet"/>
      <w:lvlText w:val="o"/>
      <w:lvlJc w:val="left"/>
      <w:pPr>
        <w:ind w:left="720" w:hanging="360"/>
      </w:pPr>
      <w:rPr>
        <w:rFonts w:ascii="Courier New" w:hAnsi="Courier New" w:hint="default"/>
      </w:rPr>
    </w:lvl>
    <w:lvl w:ilvl="1" w:tplc="B7280CDA">
      <w:start w:val="1"/>
      <w:numFmt w:val="bullet"/>
      <w:lvlText w:val="o"/>
      <w:lvlJc w:val="left"/>
      <w:pPr>
        <w:ind w:left="1440" w:hanging="360"/>
      </w:pPr>
      <w:rPr>
        <w:rFonts w:ascii="Courier New" w:hAnsi="Courier New" w:hint="default"/>
      </w:rPr>
    </w:lvl>
    <w:lvl w:ilvl="2" w:tplc="5F74695C">
      <w:start w:val="1"/>
      <w:numFmt w:val="bullet"/>
      <w:lvlText w:val=""/>
      <w:lvlJc w:val="left"/>
      <w:pPr>
        <w:ind w:left="2160" w:hanging="360"/>
      </w:pPr>
      <w:rPr>
        <w:rFonts w:ascii="Wingdings" w:hAnsi="Wingdings" w:hint="default"/>
      </w:rPr>
    </w:lvl>
    <w:lvl w:ilvl="3" w:tplc="7EF8677C">
      <w:start w:val="1"/>
      <w:numFmt w:val="bullet"/>
      <w:lvlText w:val=""/>
      <w:lvlJc w:val="left"/>
      <w:pPr>
        <w:ind w:left="2880" w:hanging="360"/>
      </w:pPr>
      <w:rPr>
        <w:rFonts w:ascii="Symbol" w:hAnsi="Symbol" w:hint="default"/>
      </w:rPr>
    </w:lvl>
    <w:lvl w:ilvl="4" w:tplc="5678BBDC">
      <w:start w:val="1"/>
      <w:numFmt w:val="bullet"/>
      <w:lvlText w:val="o"/>
      <w:lvlJc w:val="left"/>
      <w:pPr>
        <w:ind w:left="3600" w:hanging="360"/>
      </w:pPr>
      <w:rPr>
        <w:rFonts w:ascii="Courier New" w:hAnsi="Courier New" w:hint="default"/>
      </w:rPr>
    </w:lvl>
    <w:lvl w:ilvl="5" w:tplc="8332783A">
      <w:start w:val="1"/>
      <w:numFmt w:val="bullet"/>
      <w:lvlText w:val=""/>
      <w:lvlJc w:val="left"/>
      <w:pPr>
        <w:ind w:left="4320" w:hanging="360"/>
      </w:pPr>
      <w:rPr>
        <w:rFonts w:ascii="Wingdings" w:hAnsi="Wingdings" w:hint="default"/>
      </w:rPr>
    </w:lvl>
    <w:lvl w:ilvl="6" w:tplc="B1C68510">
      <w:start w:val="1"/>
      <w:numFmt w:val="bullet"/>
      <w:lvlText w:val=""/>
      <w:lvlJc w:val="left"/>
      <w:pPr>
        <w:ind w:left="5040" w:hanging="360"/>
      </w:pPr>
      <w:rPr>
        <w:rFonts w:ascii="Symbol" w:hAnsi="Symbol" w:hint="default"/>
      </w:rPr>
    </w:lvl>
    <w:lvl w:ilvl="7" w:tplc="28D03E6E">
      <w:start w:val="1"/>
      <w:numFmt w:val="bullet"/>
      <w:lvlText w:val="o"/>
      <w:lvlJc w:val="left"/>
      <w:pPr>
        <w:ind w:left="5760" w:hanging="360"/>
      </w:pPr>
      <w:rPr>
        <w:rFonts w:ascii="Courier New" w:hAnsi="Courier New" w:hint="default"/>
      </w:rPr>
    </w:lvl>
    <w:lvl w:ilvl="8" w:tplc="68003682">
      <w:start w:val="1"/>
      <w:numFmt w:val="bullet"/>
      <w:lvlText w:val=""/>
      <w:lvlJc w:val="left"/>
      <w:pPr>
        <w:ind w:left="6480" w:hanging="360"/>
      </w:pPr>
      <w:rPr>
        <w:rFonts w:ascii="Wingdings" w:hAnsi="Wingdings" w:hint="default"/>
      </w:rPr>
    </w:lvl>
  </w:abstractNum>
  <w:abstractNum w:abstractNumId="34" w15:restartNumberingAfterBreak="0">
    <w:nsid w:val="7CDE2A7C"/>
    <w:multiLevelType w:val="hybridMultilevel"/>
    <w:tmpl w:val="046C1038"/>
    <w:lvl w:ilvl="0" w:tplc="AF4C6BC2">
      <w:start w:val="1"/>
      <w:numFmt w:val="bullet"/>
      <w:lvlText w:val="•"/>
      <w:lvlJc w:val="left"/>
      <w:pPr>
        <w:tabs>
          <w:tab w:val="num" w:pos="720"/>
        </w:tabs>
        <w:ind w:left="720" w:hanging="360"/>
      </w:pPr>
      <w:rPr>
        <w:rFonts w:ascii="Arial" w:hAnsi="Arial" w:hint="default"/>
      </w:rPr>
    </w:lvl>
    <w:lvl w:ilvl="1" w:tplc="7B04BF50">
      <w:start w:val="1"/>
      <w:numFmt w:val="bullet"/>
      <w:lvlText w:val="•"/>
      <w:lvlJc w:val="left"/>
      <w:pPr>
        <w:tabs>
          <w:tab w:val="num" w:pos="1440"/>
        </w:tabs>
        <w:ind w:left="1440" w:hanging="360"/>
      </w:pPr>
      <w:rPr>
        <w:rFonts w:ascii="Arial" w:hAnsi="Arial" w:hint="default"/>
      </w:rPr>
    </w:lvl>
    <w:lvl w:ilvl="2" w:tplc="DB481806" w:tentative="1">
      <w:start w:val="1"/>
      <w:numFmt w:val="bullet"/>
      <w:lvlText w:val="•"/>
      <w:lvlJc w:val="left"/>
      <w:pPr>
        <w:tabs>
          <w:tab w:val="num" w:pos="2160"/>
        </w:tabs>
        <w:ind w:left="2160" w:hanging="360"/>
      </w:pPr>
      <w:rPr>
        <w:rFonts w:ascii="Arial" w:hAnsi="Arial" w:hint="default"/>
      </w:rPr>
    </w:lvl>
    <w:lvl w:ilvl="3" w:tplc="102CB0A2" w:tentative="1">
      <w:start w:val="1"/>
      <w:numFmt w:val="bullet"/>
      <w:lvlText w:val="•"/>
      <w:lvlJc w:val="left"/>
      <w:pPr>
        <w:tabs>
          <w:tab w:val="num" w:pos="2880"/>
        </w:tabs>
        <w:ind w:left="2880" w:hanging="360"/>
      </w:pPr>
      <w:rPr>
        <w:rFonts w:ascii="Arial" w:hAnsi="Arial" w:hint="default"/>
      </w:rPr>
    </w:lvl>
    <w:lvl w:ilvl="4" w:tplc="DD602A8C" w:tentative="1">
      <w:start w:val="1"/>
      <w:numFmt w:val="bullet"/>
      <w:lvlText w:val="•"/>
      <w:lvlJc w:val="left"/>
      <w:pPr>
        <w:tabs>
          <w:tab w:val="num" w:pos="3600"/>
        </w:tabs>
        <w:ind w:left="3600" w:hanging="360"/>
      </w:pPr>
      <w:rPr>
        <w:rFonts w:ascii="Arial" w:hAnsi="Arial" w:hint="default"/>
      </w:rPr>
    </w:lvl>
    <w:lvl w:ilvl="5" w:tplc="923C9EE4" w:tentative="1">
      <w:start w:val="1"/>
      <w:numFmt w:val="bullet"/>
      <w:lvlText w:val="•"/>
      <w:lvlJc w:val="left"/>
      <w:pPr>
        <w:tabs>
          <w:tab w:val="num" w:pos="4320"/>
        </w:tabs>
        <w:ind w:left="4320" w:hanging="360"/>
      </w:pPr>
      <w:rPr>
        <w:rFonts w:ascii="Arial" w:hAnsi="Arial" w:hint="default"/>
      </w:rPr>
    </w:lvl>
    <w:lvl w:ilvl="6" w:tplc="287C9164" w:tentative="1">
      <w:start w:val="1"/>
      <w:numFmt w:val="bullet"/>
      <w:lvlText w:val="•"/>
      <w:lvlJc w:val="left"/>
      <w:pPr>
        <w:tabs>
          <w:tab w:val="num" w:pos="5040"/>
        </w:tabs>
        <w:ind w:left="5040" w:hanging="360"/>
      </w:pPr>
      <w:rPr>
        <w:rFonts w:ascii="Arial" w:hAnsi="Arial" w:hint="default"/>
      </w:rPr>
    </w:lvl>
    <w:lvl w:ilvl="7" w:tplc="4F5E22EE" w:tentative="1">
      <w:start w:val="1"/>
      <w:numFmt w:val="bullet"/>
      <w:lvlText w:val="•"/>
      <w:lvlJc w:val="left"/>
      <w:pPr>
        <w:tabs>
          <w:tab w:val="num" w:pos="5760"/>
        </w:tabs>
        <w:ind w:left="5760" w:hanging="360"/>
      </w:pPr>
      <w:rPr>
        <w:rFonts w:ascii="Arial" w:hAnsi="Arial" w:hint="default"/>
      </w:rPr>
    </w:lvl>
    <w:lvl w:ilvl="8" w:tplc="4DB0C3BC" w:tentative="1">
      <w:start w:val="1"/>
      <w:numFmt w:val="bullet"/>
      <w:lvlText w:val="•"/>
      <w:lvlJc w:val="left"/>
      <w:pPr>
        <w:tabs>
          <w:tab w:val="num" w:pos="6480"/>
        </w:tabs>
        <w:ind w:left="6480" w:hanging="360"/>
      </w:pPr>
      <w:rPr>
        <w:rFonts w:ascii="Arial" w:hAnsi="Arial" w:hint="default"/>
      </w:rPr>
    </w:lvl>
  </w:abstractNum>
  <w:abstractNum w:abstractNumId="35" w15:restartNumberingAfterBreak="0">
    <w:nsid w:val="7FB21C1C"/>
    <w:multiLevelType w:val="hybridMultilevel"/>
    <w:tmpl w:val="4C5A6C88"/>
    <w:lvl w:ilvl="0" w:tplc="D02849EC">
      <w:start w:val="1"/>
      <w:numFmt w:val="bullet"/>
      <w:pStyle w:val="Bullet3"/>
      <w:lvlText w:val="–"/>
      <w:lvlJc w:val="left"/>
      <w:pPr>
        <w:ind w:left="1267" w:hanging="360"/>
      </w:pPr>
      <w:rPr>
        <w:rFonts w:ascii="Open Sans" w:hAnsi="Open Sans" w:hint="default"/>
      </w:rPr>
    </w:lvl>
    <w:lvl w:ilvl="1" w:tplc="14090003" w:tentative="1">
      <w:start w:val="1"/>
      <w:numFmt w:val="bullet"/>
      <w:lvlText w:val="o"/>
      <w:lvlJc w:val="left"/>
      <w:pPr>
        <w:ind w:left="3240" w:hanging="360"/>
      </w:pPr>
      <w:rPr>
        <w:rFonts w:ascii="Courier New" w:hAnsi="Courier New" w:cs="Courier New" w:hint="default"/>
      </w:rPr>
    </w:lvl>
    <w:lvl w:ilvl="2" w:tplc="14090005" w:tentative="1">
      <w:start w:val="1"/>
      <w:numFmt w:val="bullet"/>
      <w:lvlText w:val=""/>
      <w:lvlJc w:val="left"/>
      <w:pPr>
        <w:ind w:left="3960" w:hanging="360"/>
      </w:pPr>
      <w:rPr>
        <w:rFonts w:ascii="Wingdings" w:hAnsi="Wingdings" w:hint="default"/>
      </w:rPr>
    </w:lvl>
    <w:lvl w:ilvl="3" w:tplc="14090001" w:tentative="1">
      <w:start w:val="1"/>
      <w:numFmt w:val="bullet"/>
      <w:lvlText w:val=""/>
      <w:lvlJc w:val="left"/>
      <w:pPr>
        <w:ind w:left="4680" w:hanging="360"/>
      </w:pPr>
      <w:rPr>
        <w:rFonts w:ascii="Symbol" w:hAnsi="Symbol" w:hint="default"/>
      </w:rPr>
    </w:lvl>
    <w:lvl w:ilvl="4" w:tplc="14090003" w:tentative="1">
      <w:start w:val="1"/>
      <w:numFmt w:val="bullet"/>
      <w:lvlText w:val="o"/>
      <w:lvlJc w:val="left"/>
      <w:pPr>
        <w:ind w:left="5400" w:hanging="360"/>
      </w:pPr>
      <w:rPr>
        <w:rFonts w:ascii="Courier New" w:hAnsi="Courier New" w:cs="Courier New" w:hint="default"/>
      </w:rPr>
    </w:lvl>
    <w:lvl w:ilvl="5" w:tplc="14090005" w:tentative="1">
      <w:start w:val="1"/>
      <w:numFmt w:val="bullet"/>
      <w:lvlText w:val=""/>
      <w:lvlJc w:val="left"/>
      <w:pPr>
        <w:ind w:left="6120" w:hanging="360"/>
      </w:pPr>
      <w:rPr>
        <w:rFonts w:ascii="Wingdings" w:hAnsi="Wingdings" w:hint="default"/>
      </w:rPr>
    </w:lvl>
    <w:lvl w:ilvl="6" w:tplc="14090001" w:tentative="1">
      <w:start w:val="1"/>
      <w:numFmt w:val="bullet"/>
      <w:lvlText w:val=""/>
      <w:lvlJc w:val="left"/>
      <w:pPr>
        <w:ind w:left="6840" w:hanging="360"/>
      </w:pPr>
      <w:rPr>
        <w:rFonts w:ascii="Symbol" w:hAnsi="Symbol" w:hint="default"/>
      </w:rPr>
    </w:lvl>
    <w:lvl w:ilvl="7" w:tplc="14090003" w:tentative="1">
      <w:start w:val="1"/>
      <w:numFmt w:val="bullet"/>
      <w:lvlText w:val="o"/>
      <w:lvlJc w:val="left"/>
      <w:pPr>
        <w:ind w:left="7560" w:hanging="360"/>
      </w:pPr>
      <w:rPr>
        <w:rFonts w:ascii="Courier New" w:hAnsi="Courier New" w:cs="Courier New" w:hint="default"/>
      </w:rPr>
    </w:lvl>
    <w:lvl w:ilvl="8" w:tplc="14090005" w:tentative="1">
      <w:start w:val="1"/>
      <w:numFmt w:val="bullet"/>
      <w:lvlText w:val=""/>
      <w:lvlJc w:val="left"/>
      <w:pPr>
        <w:ind w:left="8280" w:hanging="360"/>
      </w:pPr>
      <w:rPr>
        <w:rFonts w:ascii="Wingdings" w:hAnsi="Wingdings" w:hint="default"/>
      </w:rPr>
    </w:lvl>
  </w:abstractNum>
  <w:num w:numId="1" w16cid:durableId="26177361">
    <w:abstractNumId w:val="12"/>
  </w:num>
  <w:num w:numId="2" w16cid:durableId="2030834086">
    <w:abstractNumId w:val="1"/>
  </w:num>
  <w:num w:numId="3" w16cid:durableId="1291474526">
    <w:abstractNumId w:val="0"/>
  </w:num>
  <w:num w:numId="4" w16cid:durableId="1418283683">
    <w:abstractNumId w:val="8"/>
  </w:num>
  <w:num w:numId="5" w16cid:durableId="1756900616">
    <w:abstractNumId w:val="10"/>
  </w:num>
  <w:num w:numId="6" w16cid:durableId="999962502">
    <w:abstractNumId w:val="25"/>
  </w:num>
  <w:num w:numId="7" w16cid:durableId="990132719">
    <w:abstractNumId w:val="26"/>
  </w:num>
  <w:num w:numId="8" w16cid:durableId="2133396570">
    <w:abstractNumId w:val="5"/>
  </w:num>
  <w:num w:numId="9" w16cid:durableId="1889872975">
    <w:abstractNumId w:val="2"/>
  </w:num>
  <w:num w:numId="10" w16cid:durableId="1329211254">
    <w:abstractNumId w:val="15"/>
  </w:num>
  <w:num w:numId="11" w16cid:durableId="665402679">
    <w:abstractNumId w:val="31"/>
  </w:num>
  <w:num w:numId="12" w16cid:durableId="829759443">
    <w:abstractNumId w:val="13"/>
  </w:num>
  <w:num w:numId="13" w16cid:durableId="2036149878">
    <w:abstractNumId w:val="21"/>
  </w:num>
  <w:num w:numId="14" w16cid:durableId="1225994407">
    <w:abstractNumId w:val="17"/>
  </w:num>
  <w:num w:numId="15" w16cid:durableId="1062171414">
    <w:abstractNumId w:val="28"/>
  </w:num>
  <w:num w:numId="16" w16cid:durableId="1218978720">
    <w:abstractNumId w:val="16"/>
  </w:num>
  <w:num w:numId="17" w16cid:durableId="877624992">
    <w:abstractNumId w:val="4"/>
  </w:num>
  <w:num w:numId="18" w16cid:durableId="586159274">
    <w:abstractNumId w:val="35"/>
  </w:num>
  <w:num w:numId="19" w16cid:durableId="1788039812">
    <w:abstractNumId w:val="24"/>
  </w:num>
  <w:num w:numId="20" w16cid:durableId="29962239">
    <w:abstractNumId w:val="35"/>
  </w:num>
  <w:num w:numId="21" w16cid:durableId="1408725603">
    <w:abstractNumId w:val="34"/>
  </w:num>
  <w:num w:numId="22" w16cid:durableId="123473521">
    <w:abstractNumId w:val="3"/>
  </w:num>
  <w:num w:numId="23" w16cid:durableId="244727365">
    <w:abstractNumId w:val="11"/>
  </w:num>
  <w:num w:numId="24" w16cid:durableId="1263491783">
    <w:abstractNumId w:val="30"/>
  </w:num>
  <w:num w:numId="25" w16cid:durableId="1528519781">
    <w:abstractNumId w:val="25"/>
  </w:num>
  <w:num w:numId="26" w16cid:durableId="1881554326">
    <w:abstractNumId w:val="29"/>
  </w:num>
  <w:num w:numId="27" w16cid:durableId="1362129766">
    <w:abstractNumId w:val="24"/>
  </w:num>
  <w:num w:numId="28" w16cid:durableId="1069157590">
    <w:abstractNumId w:val="19"/>
  </w:num>
  <w:num w:numId="29" w16cid:durableId="1372224658">
    <w:abstractNumId w:val="23"/>
  </w:num>
  <w:num w:numId="30" w16cid:durableId="994534737">
    <w:abstractNumId w:val="20"/>
  </w:num>
  <w:num w:numId="31" w16cid:durableId="762923349">
    <w:abstractNumId w:val="7"/>
  </w:num>
  <w:num w:numId="32" w16cid:durableId="2126921455">
    <w:abstractNumId w:val="25"/>
  </w:num>
  <w:num w:numId="33" w16cid:durableId="2012833720">
    <w:abstractNumId w:val="22"/>
  </w:num>
  <w:num w:numId="34" w16cid:durableId="59134571">
    <w:abstractNumId w:val="18"/>
  </w:num>
  <w:num w:numId="35" w16cid:durableId="1107502082">
    <w:abstractNumId w:val="14"/>
  </w:num>
  <w:num w:numId="36" w16cid:durableId="271321875">
    <w:abstractNumId w:val="32"/>
  </w:num>
  <w:num w:numId="37" w16cid:durableId="1798646165">
    <w:abstractNumId w:val="6"/>
  </w:num>
  <w:num w:numId="38" w16cid:durableId="444275434">
    <w:abstractNumId w:val="27"/>
  </w:num>
  <w:num w:numId="39" w16cid:durableId="954945086">
    <w:abstractNumId w:val="33"/>
  </w:num>
  <w:num w:numId="40" w16cid:durableId="1253129986">
    <w:abstractNumId w:val="9"/>
  </w:num>
  <w:num w:numId="41" w16cid:durableId="43406669">
    <w:abstractNumId w:val="24"/>
  </w:num>
  <w:num w:numId="42" w16cid:durableId="659507383">
    <w:abstractNumId w:val="24"/>
  </w:num>
  <w:num w:numId="43" w16cid:durableId="915945069">
    <w:abstractNumId w:val="24"/>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grammar="clean"/>
  <w:stylePaneFormatFilter w:val="1701" w:allStyles="1" w:customStyles="0" w:latentStyles="0" w:stylesInUse="0" w:headingStyles="0" w:numberingStyles="0" w:tableStyles="0" w:directFormattingOnRuns="1" w:directFormattingOnParagraphs="1" w:directFormattingOnNumbering="1" w:directFormattingOnTables="0" w:clearFormatting="1" w:top3HeadingStyles="0" w:visibleStyles="0" w:alternateStyleNames="0"/>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51E48"/>
    <w:rsid w:val="00000221"/>
    <w:rsid w:val="00000A0E"/>
    <w:rsid w:val="00000B4C"/>
    <w:rsid w:val="00001B52"/>
    <w:rsid w:val="00003236"/>
    <w:rsid w:val="0000364D"/>
    <w:rsid w:val="00004DD8"/>
    <w:rsid w:val="00005BBE"/>
    <w:rsid w:val="000062D2"/>
    <w:rsid w:val="00006AC8"/>
    <w:rsid w:val="00007F9A"/>
    <w:rsid w:val="000106D0"/>
    <w:rsid w:val="000130B3"/>
    <w:rsid w:val="000135D5"/>
    <w:rsid w:val="000135F9"/>
    <w:rsid w:val="00014390"/>
    <w:rsid w:val="00014B5A"/>
    <w:rsid w:val="000150DF"/>
    <w:rsid w:val="00015405"/>
    <w:rsid w:val="00020112"/>
    <w:rsid w:val="0002108B"/>
    <w:rsid w:val="000217A8"/>
    <w:rsid w:val="0002222B"/>
    <w:rsid w:val="00022F17"/>
    <w:rsid w:val="00023B85"/>
    <w:rsid w:val="00024162"/>
    <w:rsid w:val="00024CFF"/>
    <w:rsid w:val="00025531"/>
    <w:rsid w:val="00025647"/>
    <w:rsid w:val="0002619E"/>
    <w:rsid w:val="00026381"/>
    <w:rsid w:val="00026DE6"/>
    <w:rsid w:val="0002731F"/>
    <w:rsid w:val="00027F21"/>
    <w:rsid w:val="00030B3E"/>
    <w:rsid w:val="00030B50"/>
    <w:rsid w:val="000318E3"/>
    <w:rsid w:val="0003191F"/>
    <w:rsid w:val="00031B16"/>
    <w:rsid w:val="00031CA0"/>
    <w:rsid w:val="00032331"/>
    <w:rsid w:val="0003244E"/>
    <w:rsid w:val="00033A3D"/>
    <w:rsid w:val="00034336"/>
    <w:rsid w:val="0003515B"/>
    <w:rsid w:val="00035640"/>
    <w:rsid w:val="000358D9"/>
    <w:rsid w:val="00035AA5"/>
    <w:rsid w:val="00036090"/>
    <w:rsid w:val="000360DC"/>
    <w:rsid w:val="00037309"/>
    <w:rsid w:val="00037C50"/>
    <w:rsid w:val="00037CB0"/>
    <w:rsid w:val="00040720"/>
    <w:rsid w:val="00040E69"/>
    <w:rsid w:val="0004104E"/>
    <w:rsid w:val="000413E2"/>
    <w:rsid w:val="00041856"/>
    <w:rsid w:val="00041D54"/>
    <w:rsid w:val="00041F18"/>
    <w:rsid w:val="000421EC"/>
    <w:rsid w:val="00044D0E"/>
    <w:rsid w:val="000460A9"/>
    <w:rsid w:val="00050938"/>
    <w:rsid w:val="00050C53"/>
    <w:rsid w:val="00050F17"/>
    <w:rsid w:val="00051C90"/>
    <w:rsid w:val="00052CE6"/>
    <w:rsid w:val="00052FF0"/>
    <w:rsid w:val="00053309"/>
    <w:rsid w:val="00053392"/>
    <w:rsid w:val="00054636"/>
    <w:rsid w:val="00054861"/>
    <w:rsid w:val="00054E75"/>
    <w:rsid w:val="00054FC7"/>
    <w:rsid w:val="00055016"/>
    <w:rsid w:val="0005519D"/>
    <w:rsid w:val="00055697"/>
    <w:rsid w:val="00055772"/>
    <w:rsid w:val="0005645F"/>
    <w:rsid w:val="00056CF5"/>
    <w:rsid w:val="00057737"/>
    <w:rsid w:val="0006053E"/>
    <w:rsid w:val="000610BE"/>
    <w:rsid w:val="00062DA6"/>
    <w:rsid w:val="0006323F"/>
    <w:rsid w:val="00063CDF"/>
    <w:rsid w:val="0006433A"/>
    <w:rsid w:val="00064D2B"/>
    <w:rsid w:val="0006534A"/>
    <w:rsid w:val="00065453"/>
    <w:rsid w:val="00065733"/>
    <w:rsid w:val="000664A1"/>
    <w:rsid w:val="00066938"/>
    <w:rsid w:val="00066AB7"/>
    <w:rsid w:val="00070E90"/>
    <w:rsid w:val="0007134E"/>
    <w:rsid w:val="000725A6"/>
    <w:rsid w:val="000741F2"/>
    <w:rsid w:val="000748AE"/>
    <w:rsid w:val="000752C3"/>
    <w:rsid w:val="0007696C"/>
    <w:rsid w:val="00076BED"/>
    <w:rsid w:val="00077332"/>
    <w:rsid w:val="00077940"/>
    <w:rsid w:val="000802C7"/>
    <w:rsid w:val="0008063C"/>
    <w:rsid w:val="00081EA7"/>
    <w:rsid w:val="00082653"/>
    <w:rsid w:val="00083103"/>
    <w:rsid w:val="00083E5E"/>
    <w:rsid w:val="00084696"/>
    <w:rsid w:val="00084705"/>
    <w:rsid w:val="0008517F"/>
    <w:rsid w:val="00086883"/>
    <w:rsid w:val="00086E87"/>
    <w:rsid w:val="000878BD"/>
    <w:rsid w:val="00090866"/>
    <w:rsid w:val="00091651"/>
    <w:rsid w:val="000919A2"/>
    <w:rsid w:val="00093C26"/>
    <w:rsid w:val="00093F0F"/>
    <w:rsid w:val="00094375"/>
    <w:rsid w:val="00094615"/>
    <w:rsid w:val="00094CA3"/>
    <w:rsid w:val="00095F02"/>
    <w:rsid w:val="00096E6A"/>
    <w:rsid w:val="00097601"/>
    <w:rsid w:val="00097C6A"/>
    <w:rsid w:val="000A1154"/>
    <w:rsid w:val="000A187E"/>
    <w:rsid w:val="000A22B6"/>
    <w:rsid w:val="000A249C"/>
    <w:rsid w:val="000A2922"/>
    <w:rsid w:val="000A29FF"/>
    <w:rsid w:val="000A4961"/>
    <w:rsid w:val="000A49C7"/>
    <w:rsid w:val="000A4CCB"/>
    <w:rsid w:val="000A576B"/>
    <w:rsid w:val="000A6BC5"/>
    <w:rsid w:val="000A75D0"/>
    <w:rsid w:val="000B17B8"/>
    <w:rsid w:val="000B18CF"/>
    <w:rsid w:val="000B2786"/>
    <w:rsid w:val="000B313D"/>
    <w:rsid w:val="000B43B9"/>
    <w:rsid w:val="000B489A"/>
    <w:rsid w:val="000B510A"/>
    <w:rsid w:val="000B5160"/>
    <w:rsid w:val="000B54A2"/>
    <w:rsid w:val="000B69DD"/>
    <w:rsid w:val="000B6A86"/>
    <w:rsid w:val="000B77FD"/>
    <w:rsid w:val="000C0C84"/>
    <w:rsid w:val="000C1FE8"/>
    <w:rsid w:val="000C2A27"/>
    <w:rsid w:val="000C2DF8"/>
    <w:rsid w:val="000C2F9C"/>
    <w:rsid w:val="000C3194"/>
    <w:rsid w:val="000C3501"/>
    <w:rsid w:val="000C58E9"/>
    <w:rsid w:val="000C61BA"/>
    <w:rsid w:val="000C6A9D"/>
    <w:rsid w:val="000C75CB"/>
    <w:rsid w:val="000D0571"/>
    <w:rsid w:val="000D0D59"/>
    <w:rsid w:val="000D179D"/>
    <w:rsid w:val="000D19C5"/>
    <w:rsid w:val="000D1EC2"/>
    <w:rsid w:val="000D1FCC"/>
    <w:rsid w:val="000D325B"/>
    <w:rsid w:val="000D3984"/>
    <w:rsid w:val="000D3DEE"/>
    <w:rsid w:val="000D4EB2"/>
    <w:rsid w:val="000D670F"/>
    <w:rsid w:val="000D7549"/>
    <w:rsid w:val="000E11BB"/>
    <w:rsid w:val="000E16C0"/>
    <w:rsid w:val="000E2D29"/>
    <w:rsid w:val="000E3BB9"/>
    <w:rsid w:val="000E4809"/>
    <w:rsid w:val="000E4A31"/>
    <w:rsid w:val="000E4A74"/>
    <w:rsid w:val="000E4FF4"/>
    <w:rsid w:val="000E57B8"/>
    <w:rsid w:val="000E58CF"/>
    <w:rsid w:val="000E6057"/>
    <w:rsid w:val="000E7B42"/>
    <w:rsid w:val="000F0718"/>
    <w:rsid w:val="000F1208"/>
    <w:rsid w:val="000F249C"/>
    <w:rsid w:val="000F396C"/>
    <w:rsid w:val="000F4932"/>
    <w:rsid w:val="000F6DEB"/>
    <w:rsid w:val="000F72D7"/>
    <w:rsid w:val="0010026B"/>
    <w:rsid w:val="00100985"/>
    <w:rsid w:val="00100B49"/>
    <w:rsid w:val="00102EFE"/>
    <w:rsid w:val="001039BF"/>
    <w:rsid w:val="00104C41"/>
    <w:rsid w:val="00104CB1"/>
    <w:rsid w:val="00105793"/>
    <w:rsid w:val="00106014"/>
    <w:rsid w:val="0010617E"/>
    <w:rsid w:val="0010674C"/>
    <w:rsid w:val="00106AED"/>
    <w:rsid w:val="00107777"/>
    <w:rsid w:val="001078E1"/>
    <w:rsid w:val="00110AB3"/>
    <w:rsid w:val="00111305"/>
    <w:rsid w:val="00111DE1"/>
    <w:rsid w:val="00111FCA"/>
    <w:rsid w:val="0011297F"/>
    <w:rsid w:val="00112995"/>
    <w:rsid w:val="00112ABE"/>
    <w:rsid w:val="0011311A"/>
    <w:rsid w:val="00113C29"/>
    <w:rsid w:val="00114F9B"/>
    <w:rsid w:val="001155DB"/>
    <w:rsid w:val="001161DE"/>
    <w:rsid w:val="00116BFF"/>
    <w:rsid w:val="00117047"/>
    <w:rsid w:val="00117719"/>
    <w:rsid w:val="00120B1F"/>
    <w:rsid w:val="001214C5"/>
    <w:rsid w:val="00121FF0"/>
    <w:rsid w:val="00122D0F"/>
    <w:rsid w:val="00124C71"/>
    <w:rsid w:val="00124DB0"/>
    <w:rsid w:val="00124FED"/>
    <w:rsid w:val="0012614F"/>
    <w:rsid w:val="001263C7"/>
    <w:rsid w:val="00127F64"/>
    <w:rsid w:val="0013062B"/>
    <w:rsid w:val="00130AE8"/>
    <w:rsid w:val="00130B39"/>
    <w:rsid w:val="00130D56"/>
    <w:rsid w:val="00131AB0"/>
    <w:rsid w:val="001321F9"/>
    <w:rsid w:val="00132C2D"/>
    <w:rsid w:val="00133D25"/>
    <w:rsid w:val="0013551F"/>
    <w:rsid w:val="0013600F"/>
    <w:rsid w:val="001370B1"/>
    <w:rsid w:val="00137A98"/>
    <w:rsid w:val="00140ECA"/>
    <w:rsid w:val="00141E36"/>
    <w:rsid w:val="001420B7"/>
    <w:rsid w:val="001423A9"/>
    <w:rsid w:val="00143440"/>
    <w:rsid w:val="00143C5A"/>
    <w:rsid w:val="001441BA"/>
    <w:rsid w:val="0014427E"/>
    <w:rsid w:val="001442B0"/>
    <w:rsid w:val="00144340"/>
    <w:rsid w:val="001444C3"/>
    <w:rsid w:val="0014467A"/>
    <w:rsid w:val="001448B0"/>
    <w:rsid w:val="00144ADE"/>
    <w:rsid w:val="001458BD"/>
    <w:rsid w:val="001459C3"/>
    <w:rsid w:val="00145BC6"/>
    <w:rsid w:val="00145FD2"/>
    <w:rsid w:val="00146F17"/>
    <w:rsid w:val="00147041"/>
    <w:rsid w:val="001472A9"/>
    <w:rsid w:val="00147EB7"/>
    <w:rsid w:val="0015009D"/>
    <w:rsid w:val="00151878"/>
    <w:rsid w:val="0015281E"/>
    <w:rsid w:val="00153117"/>
    <w:rsid w:val="0015371B"/>
    <w:rsid w:val="00154BEA"/>
    <w:rsid w:val="00154C21"/>
    <w:rsid w:val="00155B40"/>
    <w:rsid w:val="00156657"/>
    <w:rsid w:val="00157CA1"/>
    <w:rsid w:val="001608EA"/>
    <w:rsid w:val="00160D53"/>
    <w:rsid w:val="001612C4"/>
    <w:rsid w:val="001615E1"/>
    <w:rsid w:val="00161E94"/>
    <w:rsid w:val="0016310F"/>
    <w:rsid w:val="001635E0"/>
    <w:rsid w:val="00163724"/>
    <w:rsid w:val="00164256"/>
    <w:rsid w:val="00164455"/>
    <w:rsid w:val="00164998"/>
    <w:rsid w:val="0016528B"/>
    <w:rsid w:val="00165DF6"/>
    <w:rsid w:val="00165E26"/>
    <w:rsid w:val="0016643B"/>
    <w:rsid w:val="00166716"/>
    <w:rsid w:val="00172187"/>
    <w:rsid w:val="00172AE9"/>
    <w:rsid w:val="00172B79"/>
    <w:rsid w:val="00173313"/>
    <w:rsid w:val="00173322"/>
    <w:rsid w:val="00175BE9"/>
    <w:rsid w:val="00175F98"/>
    <w:rsid w:val="00176748"/>
    <w:rsid w:val="00177035"/>
    <w:rsid w:val="0018006F"/>
    <w:rsid w:val="001817FF"/>
    <w:rsid w:val="00181D89"/>
    <w:rsid w:val="001820D0"/>
    <w:rsid w:val="00182338"/>
    <w:rsid w:val="001827D0"/>
    <w:rsid w:val="00182956"/>
    <w:rsid w:val="0018409B"/>
    <w:rsid w:val="00184571"/>
    <w:rsid w:val="0018510D"/>
    <w:rsid w:val="0018564F"/>
    <w:rsid w:val="00185A4B"/>
    <w:rsid w:val="00185B8F"/>
    <w:rsid w:val="00186547"/>
    <w:rsid w:val="001905EB"/>
    <w:rsid w:val="00190D47"/>
    <w:rsid w:val="00191D80"/>
    <w:rsid w:val="00193E5D"/>
    <w:rsid w:val="00194A9B"/>
    <w:rsid w:val="00195B4B"/>
    <w:rsid w:val="00196424"/>
    <w:rsid w:val="00196B0E"/>
    <w:rsid w:val="00196B36"/>
    <w:rsid w:val="001A038C"/>
    <w:rsid w:val="001A0550"/>
    <w:rsid w:val="001A1751"/>
    <w:rsid w:val="001A3A1E"/>
    <w:rsid w:val="001A3AD9"/>
    <w:rsid w:val="001A4698"/>
    <w:rsid w:val="001A5627"/>
    <w:rsid w:val="001A575F"/>
    <w:rsid w:val="001A5CC9"/>
    <w:rsid w:val="001A681A"/>
    <w:rsid w:val="001A6D61"/>
    <w:rsid w:val="001A6FB9"/>
    <w:rsid w:val="001B0168"/>
    <w:rsid w:val="001B0255"/>
    <w:rsid w:val="001B0783"/>
    <w:rsid w:val="001B1B63"/>
    <w:rsid w:val="001B2381"/>
    <w:rsid w:val="001B25DC"/>
    <w:rsid w:val="001B2E3C"/>
    <w:rsid w:val="001B361D"/>
    <w:rsid w:val="001B3A39"/>
    <w:rsid w:val="001B54C5"/>
    <w:rsid w:val="001B763C"/>
    <w:rsid w:val="001C03AE"/>
    <w:rsid w:val="001C12E4"/>
    <w:rsid w:val="001C27E7"/>
    <w:rsid w:val="001C2A6A"/>
    <w:rsid w:val="001C2CE8"/>
    <w:rsid w:val="001C303D"/>
    <w:rsid w:val="001C3264"/>
    <w:rsid w:val="001C32E2"/>
    <w:rsid w:val="001C398E"/>
    <w:rsid w:val="001C40FD"/>
    <w:rsid w:val="001C48E4"/>
    <w:rsid w:val="001C4946"/>
    <w:rsid w:val="001C4B0A"/>
    <w:rsid w:val="001C6DDF"/>
    <w:rsid w:val="001D0233"/>
    <w:rsid w:val="001D0D0A"/>
    <w:rsid w:val="001D115E"/>
    <w:rsid w:val="001D120F"/>
    <w:rsid w:val="001D1E8C"/>
    <w:rsid w:val="001D2C9A"/>
    <w:rsid w:val="001D2FEE"/>
    <w:rsid w:val="001D331E"/>
    <w:rsid w:val="001D3744"/>
    <w:rsid w:val="001D3D0A"/>
    <w:rsid w:val="001D3E78"/>
    <w:rsid w:val="001D3E8E"/>
    <w:rsid w:val="001D42DC"/>
    <w:rsid w:val="001D4A7E"/>
    <w:rsid w:val="001D5EBD"/>
    <w:rsid w:val="001D6408"/>
    <w:rsid w:val="001D71F3"/>
    <w:rsid w:val="001D7EC8"/>
    <w:rsid w:val="001E0C3C"/>
    <w:rsid w:val="001E30E9"/>
    <w:rsid w:val="001E3254"/>
    <w:rsid w:val="001E35A3"/>
    <w:rsid w:val="001E3672"/>
    <w:rsid w:val="001E3CB4"/>
    <w:rsid w:val="001E442C"/>
    <w:rsid w:val="001E4D76"/>
    <w:rsid w:val="001E6461"/>
    <w:rsid w:val="001E686D"/>
    <w:rsid w:val="001F0AD7"/>
    <w:rsid w:val="001F1E72"/>
    <w:rsid w:val="001F2A6C"/>
    <w:rsid w:val="001F308E"/>
    <w:rsid w:val="001F3571"/>
    <w:rsid w:val="001F35F1"/>
    <w:rsid w:val="001F37D0"/>
    <w:rsid w:val="001F3805"/>
    <w:rsid w:val="001F38C8"/>
    <w:rsid w:val="001F3C23"/>
    <w:rsid w:val="001F45BA"/>
    <w:rsid w:val="001F51A1"/>
    <w:rsid w:val="001F6003"/>
    <w:rsid w:val="001F6127"/>
    <w:rsid w:val="001F71B9"/>
    <w:rsid w:val="001F7EBF"/>
    <w:rsid w:val="00200DBD"/>
    <w:rsid w:val="002027DC"/>
    <w:rsid w:val="00202BA4"/>
    <w:rsid w:val="00202CBC"/>
    <w:rsid w:val="002033E2"/>
    <w:rsid w:val="00203A30"/>
    <w:rsid w:val="00205178"/>
    <w:rsid w:val="002055A9"/>
    <w:rsid w:val="00206229"/>
    <w:rsid w:val="0020658B"/>
    <w:rsid w:val="0020708C"/>
    <w:rsid w:val="00207822"/>
    <w:rsid w:val="0021006B"/>
    <w:rsid w:val="002107AB"/>
    <w:rsid w:val="002111AB"/>
    <w:rsid w:val="0021195C"/>
    <w:rsid w:val="00212A62"/>
    <w:rsid w:val="00212B0A"/>
    <w:rsid w:val="00213037"/>
    <w:rsid w:val="00213330"/>
    <w:rsid w:val="00213DA6"/>
    <w:rsid w:val="0021483D"/>
    <w:rsid w:val="00214993"/>
    <w:rsid w:val="00215221"/>
    <w:rsid w:val="00216302"/>
    <w:rsid w:val="00216478"/>
    <w:rsid w:val="0021651E"/>
    <w:rsid w:val="0021655C"/>
    <w:rsid w:val="002165BA"/>
    <w:rsid w:val="00216667"/>
    <w:rsid w:val="002176CD"/>
    <w:rsid w:val="00217B9D"/>
    <w:rsid w:val="00221374"/>
    <w:rsid w:val="002240C1"/>
    <w:rsid w:val="00224603"/>
    <w:rsid w:val="002247B2"/>
    <w:rsid w:val="00224A59"/>
    <w:rsid w:val="00224A9F"/>
    <w:rsid w:val="00224D94"/>
    <w:rsid w:val="002254AB"/>
    <w:rsid w:val="00226278"/>
    <w:rsid w:val="00227449"/>
    <w:rsid w:val="00227894"/>
    <w:rsid w:val="00227B79"/>
    <w:rsid w:val="0023059F"/>
    <w:rsid w:val="00230D77"/>
    <w:rsid w:val="00230E74"/>
    <w:rsid w:val="00232BB6"/>
    <w:rsid w:val="00233300"/>
    <w:rsid w:val="00233AA5"/>
    <w:rsid w:val="00233C6F"/>
    <w:rsid w:val="00234306"/>
    <w:rsid w:val="00234359"/>
    <w:rsid w:val="00234754"/>
    <w:rsid w:val="0023497B"/>
    <w:rsid w:val="00234D5B"/>
    <w:rsid w:val="00235351"/>
    <w:rsid w:val="00236762"/>
    <w:rsid w:val="00236976"/>
    <w:rsid w:val="002369C5"/>
    <w:rsid w:val="00236D2D"/>
    <w:rsid w:val="0023747E"/>
    <w:rsid w:val="002376EF"/>
    <w:rsid w:val="0023778D"/>
    <w:rsid w:val="002400CB"/>
    <w:rsid w:val="00240C0B"/>
    <w:rsid w:val="00240CDA"/>
    <w:rsid w:val="00241643"/>
    <w:rsid w:val="00242611"/>
    <w:rsid w:val="00242EB3"/>
    <w:rsid w:val="002448B4"/>
    <w:rsid w:val="00245408"/>
    <w:rsid w:val="00245A2B"/>
    <w:rsid w:val="00245DA7"/>
    <w:rsid w:val="00247303"/>
    <w:rsid w:val="00247AE8"/>
    <w:rsid w:val="00247E9C"/>
    <w:rsid w:val="0025178A"/>
    <w:rsid w:val="00251E48"/>
    <w:rsid w:val="002526A3"/>
    <w:rsid w:val="002527E5"/>
    <w:rsid w:val="00254EF9"/>
    <w:rsid w:val="00255A03"/>
    <w:rsid w:val="002577FE"/>
    <w:rsid w:val="00257CED"/>
    <w:rsid w:val="00261656"/>
    <w:rsid w:val="00261CA8"/>
    <w:rsid w:val="002620F8"/>
    <w:rsid w:val="0026259D"/>
    <w:rsid w:val="002661AC"/>
    <w:rsid w:val="002661B5"/>
    <w:rsid w:val="00267AFB"/>
    <w:rsid w:val="00267C7D"/>
    <w:rsid w:val="002702AE"/>
    <w:rsid w:val="0027105E"/>
    <w:rsid w:val="002724FE"/>
    <w:rsid w:val="00272985"/>
    <w:rsid w:val="00273095"/>
    <w:rsid w:val="002734E5"/>
    <w:rsid w:val="00273B3A"/>
    <w:rsid w:val="002749F7"/>
    <w:rsid w:val="00277238"/>
    <w:rsid w:val="0027729E"/>
    <w:rsid w:val="002774CB"/>
    <w:rsid w:val="00277CCE"/>
    <w:rsid w:val="00277F2A"/>
    <w:rsid w:val="00280836"/>
    <w:rsid w:val="00280C35"/>
    <w:rsid w:val="00282074"/>
    <w:rsid w:val="002827CA"/>
    <w:rsid w:val="00285800"/>
    <w:rsid w:val="00285806"/>
    <w:rsid w:val="00285B6F"/>
    <w:rsid w:val="00287462"/>
    <w:rsid w:val="00287B88"/>
    <w:rsid w:val="0029040D"/>
    <w:rsid w:val="0029188E"/>
    <w:rsid w:val="00292125"/>
    <w:rsid w:val="00292296"/>
    <w:rsid w:val="0029294D"/>
    <w:rsid w:val="00293A89"/>
    <w:rsid w:val="00293D61"/>
    <w:rsid w:val="00294D1E"/>
    <w:rsid w:val="00296F5D"/>
    <w:rsid w:val="00297A27"/>
    <w:rsid w:val="002A0242"/>
    <w:rsid w:val="002A043A"/>
    <w:rsid w:val="002A0A16"/>
    <w:rsid w:val="002A3768"/>
    <w:rsid w:val="002A391A"/>
    <w:rsid w:val="002A3F75"/>
    <w:rsid w:val="002A6A20"/>
    <w:rsid w:val="002A6DEE"/>
    <w:rsid w:val="002A70FA"/>
    <w:rsid w:val="002A7656"/>
    <w:rsid w:val="002B0082"/>
    <w:rsid w:val="002B20E0"/>
    <w:rsid w:val="002B2553"/>
    <w:rsid w:val="002B2581"/>
    <w:rsid w:val="002B3E63"/>
    <w:rsid w:val="002B5230"/>
    <w:rsid w:val="002B594C"/>
    <w:rsid w:val="002B5ABC"/>
    <w:rsid w:val="002B62D2"/>
    <w:rsid w:val="002B6453"/>
    <w:rsid w:val="002B7C60"/>
    <w:rsid w:val="002C0FBB"/>
    <w:rsid w:val="002C29FF"/>
    <w:rsid w:val="002C516C"/>
    <w:rsid w:val="002C538D"/>
    <w:rsid w:val="002C54FA"/>
    <w:rsid w:val="002C561E"/>
    <w:rsid w:val="002C598D"/>
    <w:rsid w:val="002C612F"/>
    <w:rsid w:val="002C7358"/>
    <w:rsid w:val="002C7D91"/>
    <w:rsid w:val="002D027E"/>
    <w:rsid w:val="002D081A"/>
    <w:rsid w:val="002D0CDE"/>
    <w:rsid w:val="002D1197"/>
    <w:rsid w:val="002D1946"/>
    <w:rsid w:val="002D1C62"/>
    <w:rsid w:val="002D367B"/>
    <w:rsid w:val="002D375A"/>
    <w:rsid w:val="002D475C"/>
    <w:rsid w:val="002D5056"/>
    <w:rsid w:val="002D50A0"/>
    <w:rsid w:val="002D587A"/>
    <w:rsid w:val="002E0931"/>
    <w:rsid w:val="002E20B1"/>
    <w:rsid w:val="002E2440"/>
    <w:rsid w:val="002E2F73"/>
    <w:rsid w:val="002E4366"/>
    <w:rsid w:val="002E63CA"/>
    <w:rsid w:val="002F0183"/>
    <w:rsid w:val="002F3502"/>
    <w:rsid w:val="002F482E"/>
    <w:rsid w:val="002F5292"/>
    <w:rsid w:val="002F5E60"/>
    <w:rsid w:val="002F7038"/>
    <w:rsid w:val="002F72FC"/>
    <w:rsid w:val="002F7F99"/>
    <w:rsid w:val="00300B55"/>
    <w:rsid w:val="00300C8B"/>
    <w:rsid w:val="00300E47"/>
    <w:rsid w:val="0030252A"/>
    <w:rsid w:val="003026EC"/>
    <w:rsid w:val="0030331D"/>
    <w:rsid w:val="00303F7D"/>
    <w:rsid w:val="00304010"/>
    <w:rsid w:val="003053BA"/>
    <w:rsid w:val="0030549C"/>
    <w:rsid w:val="0030573B"/>
    <w:rsid w:val="0030650D"/>
    <w:rsid w:val="00306BFA"/>
    <w:rsid w:val="00306DE7"/>
    <w:rsid w:val="00310B56"/>
    <w:rsid w:val="00310CC2"/>
    <w:rsid w:val="00311D45"/>
    <w:rsid w:val="0031235E"/>
    <w:rsid w:val="00312814"/>
    <w:rsid w:val="00312AEF"/>
    <w:rsid w:val="00313133"/>
    <w:rsid w:val="00314C75"/>
    <w:rsid w:val="00314EAD"/>
    <w:rsid w:val="00315026"/>
    <w:rsid w:val="003162A1"/>
    <w:rsid w:val="00316ACA"/>
    <w:rsid w:val="00317307"/>
    <w:rsid w:val="0031754E"/>
    <w:rsid w:val="003178C6"/>
    <w:rsid w:val="00320BA2"/>
    <w:rsid w:val="003211D0"/>
    <w:rsid w:val="00321283"/>
    <w:rsid w:val="00321B6B"/>
    <w:rsid w:val="0032216D"/>
    <w:rsid w:val="0032278B"/>
    <w:rsid w:val="00323360"/>
    <w:rsid w:val="00323537"/>
    <w:rsid w:val="00323887"/>
    <w:rsid w:val="00323DFB"/>
    <w:rsid w:val="00324A56"/>
    <w:rsid w:val="00324E2E"/>
    <w:rsid w:val="003253CF"/>
    <w:rsid w:val="00326EBD"/>
    <w:rsid w:val="00327A74"/>
    <w:rsid w:val="00331B69"/>
    <w:rsid w:val="00332648"/>
    <w:rsid w:val="003328DA"/>
    <w:rsid w:val="00334EAC"/>
    <w:rsid w:val="003351D6"/>
    <w:rsid w:val="00335636"/>
    <w:rsid w:val="003361EE"/>
    <w:rsid w:val="00336E69"/>
    <w:rsid w:val="0033788E"/>
    <w:rsid w:val="00337E8C"/>
    <w:rsid w:val="00340788"/>
    <w:rsid w:val="00340844"/>
    <w:rsid w:val="003409B6"/>
    <w:rsid w:val="00340C52"/>
    <w:rsid w:val="00341256"/>
    <w:rsid w:val="00341967"/>
    <w:rsid w:val="00341CCE"/>
    <w:rsid w:val="00342D83"/>
    <w:rsid w:val="00343BED"/>
    <w:rsid w:val="00343D2D"/>
    <w:rsid w:val="00343E30"/>
    <w:rsid w:val="00344063"/>
    <w:rsid w:val="00345903"/>
    <w:rsid w:val="003462CD"/>
    <w:rsid w:val="003502DC"/>
    <w:rsid w:val="0035036D"/>
    <w:rsid w:val="00350D10"/>
    <w:rsid w:val="00351020"/>
    <w:rsid w:val="00351C55"/>
    <w:rsid w:val="00353A45"/>
    <w:rsid w:val="00353D5D"/>
    <w:rsid w:val="00354EC2"/>
    <w:rsid w:val="0035502B"/>
    <w:rsid w:val="0035618A"/>
    <w:rsid w:val="00356549"/>
    <w:rsid w:val="00357C62"/>
    <w:rsid w:val="00360B8B"/>
    <w:rsid w:val="00361872"/>
    <w:rsid w:val="00361BF2"/>
    <w:rsid w:val="00361EEE"/>
    <w:rsid w:val="003634E7"/>
    <w:rsid w:val="00363B6B"/>
    <w:rsid w:val="00364BFB"/>
    <w:rsid w:val="00365E53"/>
    <w:rsid w:val="00366D33"/>
    <w:rsid w:val="003672A5"/>
    <w:rsid w:val="003674F1"/>
    <w:rsid w:val="0036760F"/>
    <w:rsid w:val="0036790A"/>
    <w:rsid w:val="00367A21"/>
    <w:rsid w:val="00370A5B"/>
    <w:rsid w:val="00372829"/>
    <w:rsid w:val="003728C1"/>
    <w:rsid w:val="003729F7"/>
    <w:rsid w:val="00372FB0"/>
    <w:rsid w:val="0037439D"/>
    <w:rsid w:val="00374E74"/>
    <w:rsid w:val="0037698E"/>
    <w:rsid w:val="00376B46"/>
    <w:rsid w:val="00376D10"/>
    <w:rsid w:val="00380B07"/>
    <w:rsid w:val="00381CC7"/>
    <w:rsid w:val="00381E52"/>
    <w:rsid w:val="0038208A"/>
    <w:rsid w:val="003823C0"/>
    <w:rsid w:val="00383619"/>
    <w:rsid w:val="003844C4"/>
    <w:rsid w:val="003845BA"/>
    <w:rsid w:val="00384BE7"/>
    <w:rsid w:val="00386A8E"/>
    <w:rsid w:val="00387A0A"/>
    <w:rsid w:val="00387A31"/>
    <w:rsid w:val="0039132C"/>
    <w:rsid w:val="00391F1C"/>
    <w:rsid w:val="00392269"/>
    <w:rsid w:val="00392325"/>
    <w:rsid w:val="00392521"/>
    <w:rsid w:val="00392DF2"/>
    <w:rsid w:val="00393349"/>
    <w:rsid w:val="003935DC"/>
    <w:rsid w:val="00393CBD"/>
    <w:rsid w:val="0039517B"/>
    <w:rsid w:val="0039528B"/>
    <w:rsid w:val="00396573"/>
    <w:rsid w:val="003969D4"/>
    <w:rsid w:val="00397220"/>
    <w:rsid w:val="0039739C"/>
    <w:rsid w:val="003A1ED9"/>
    <w:rsid w:val="003A2374"/>
    <w:rsid w:val="003A23F8"/>
    <w:rsid w:val="003A2641"/>
    <w:rsid w:val="003A2814"/>
    <w:rsid w:val="003A2B1C"/>
    <w:rsid w:val="003A4271"/>
    <w:rsid w:val="003A4C27"/>
    <w:rsid w:val="003A5526"/>
    <w:rsid w:val="003A6BD3"/>
    <w:rsid w:val="003B0A38"/>
    <w:rsid w:val="003B12DD"/>
    <w:rsid w:val="003B13F0"/>
    <w:rsid w:val="003B1460"/>
    <w:rsid w:val="003B24B2"/>
    <w:rsid w:val="003B24E0"/>
    <w:rsid w:val="003B2EDF"/>
    <w:rsid w:val="003B33CB"/>
    <w:rsid w:val="003B373A"/>
    <w:rsid w:val="003B40D5"/>
    <w:rsid w:val="003B449D"/>
    <w:rsid w:val="003B4795"/>
    <w:rsid w:val="003B644C"/>
    <w:rsid w:val="003B6D8A"/>
    <w:rsid w:val="003B7563"/>
    <w:rsid w:val="003B7DE1"/>
    <w:rsid w:val="003C09EA"/>
    <w:rsid w:val="003C1213"/>
    <w:rsid w:val="003C15AA"/>
    <w:rsid w:val="003C1CE0"/>
    <w:rsid w:val="003C219B"/>
    <w:rsid w:val="003C5AC1"/>
    <w:rsid w:val="003C740C"/>
    <w:rsid w:val="003C78EA"/>
    <w:rsid w:val="003D0730"/>
    <w:rsid w:val="003D0C94"/>
    <w:rsid w:val="003D1797"/>
    <w:rsid w:val="003D1DA4"/>
    <w:rsid w:val="003D25F9"/>
    <w:rsid w:val="003D4786"/>
    <w:rsid w:val="003D482D"/>
    <w:rsid w:val="003D5C43"/>
    <w:rsid w:val="003D61C0"/>
    <w:rsid w:val="003E0367"/>
    <w:rsid w:val="003E098D"/>
    <w:rsid w:val="003E14E5"/>
    <w:rsid w:val="003E17BA"/>
    <w:rsid w:val="003E1ECC"/>
    <w:rsid w:val="003E2869"/>
    <w:rsid w:val="003E3722"/>
    <w:rsid w:val="003E517E"/>
    <w:rsid w:val="003E52C6"/>
    <w:rsid w:val="003E55C5"/>
    <w:rsid w:val="003E7484"/>
    <w:rsid w:val="003E7D13"/>
    <w:rsid w:val="003F043B"/>
    <w:rsid w:val="003F23DB"/>
    <w:rsid w:val="003F30C5"/>
    <w:rsid w:val="003F33E7"/>
    <w:rsid w:val="003F44D5"/>
    <w:rsid w:val="003F6B32"/>
    <w:rsid w:val="003F77CB"/>
    <w:rsid w:val="003F79AC"/>
    <w:rsid w:val="003F7CCE"/>
    <w:rsid w:val="003F7EC8"/>
    <w:rsid w:val="00400C1F"/>
    <w:rsid w:val="0040138E"/>
    <w:rsid w:val="004016B3"/>
    <w:rsid w:val="00402F5F"/>
    <w:rsid w:val="0040309C"/>
    <w:rsid w:val="004031F4"/>
    <w:rsid w:val="0040382D"/>
    <w:rsid w:val="00403A24"/>
    <w:rsid w:val="00403AAA"/>
    <w:rsid w:val="00404CC5"/>
    <w:rsid w:val="00404E2A"/>
    <w:rsid w:val="00410829"/>
    <w:rsid w:val="00410F6E"/>
    <w:rsid w:val="00410F7B"/>
    <w:rsid w:val="004110C8"/>
    <w:rsid w:val="0041138F"/>
    <w:rsid w:val="00411ABC"/>
    <w:rsid w:val="00411CC3"/>
    <w:rsid w:val="00412965"/>
    <w:rsid w:val="00413FE2"/>
    <w:rsid w:val="004141E8"/>
    <w:rsid w:val="00414532"/>
    <w:rsid w:val="00414743"/>
    <w:rsid w:val="00414CC0"/>
    <w:rsid w:val="00414EAE"/>
    <w:rsid w:val="0042084A"/>
    <w:rsid w:val="00420A14"/>
    <w:rsid w:val="00420BFA"/>
    <w:rsid w:val="00421B3A"/>
    <w:rsid w:val="004227ED"/>
    <w:rsid w:val="00423493"/>
    <w:rsid w:val="00423749"/>
    <w:rsid w:val="00423928"/>
    <w:rsid w:val="004239D7"/>
    <w:rsid w:val="00423E35"/>
    <w:rsid w:val="00424CD9"/>
    <w:rsid w:val="00425A11"/>
    <w:rsid w:val="00425A44"/>
    <w:rsid w:val="00426BDB"/>
    <w:rsid w:val="00430545"/>
    <w:rsid w:val="004306F0"/>
    <w:rsid w:val="0043169B"/>
    <w:rsid w:val="0043175D"/>
    <w:rsid w:val="00432066"/>
    <w:rsid w:val="004325BA"/>
    <w:rsid w:val="00432792"/>
    <w:rsid w:val="00433019"/>
    <w:rsid w:val="004337F9"/>
    <w:rsid w:val="00433DC5"/>
    <w:rsid w:val="00434699"/>
    <w:rsid w:val="00435552"/>
    <w:rsid w:val="0043576A"/>
    <w:rsid w:val="00435989"/>
    <w:rsid w:val="004360B1"/>
    <w:rsid w:val="004401A8"/>
    <w:rsid w:val="00440350"/>
    <w:rsid w:val="00440A75"/>
    <w:rsid w:val="00440F62"/>
    <w:rsid w:val="0044118D"/>
    <w:rsid w:val="00441530"/>
    <w:rsid w:val="00441DCB"/>
    <w:rsid w:val="00442B09"/>
    <w:rsid w:val="004430B9"/>
    <w:rsid w:val="00444716"/>
    <w:rsid w:val="00445BCE"/>
    <w:rsid w:val="0044647B"/>
    <w:rsid w:val="004471F3"/>
    <w:rsid w:val="00450469"/>
    <w:rsid w:val="0045073B"/>
    <w:rsid w:val="00450CA0"/>
    <w:rsid w:val="004515BD"/>
    <w:rsid w:val="00451DC3"/>
    <w:rsid w:val="004525B8"/>
    <w:rsid w:val="00452A5B"/>
    <w:rsid w:val="0045313A"/>
    <w:rsid w:val="0045320B"/>
    <w:rsid w:val="00453328"/>
    <w:rsid w:val="0045361D"/>
    <w:rsid w:val="00454577"/>
    <w:rsid w:val="004549F2"/>
    <w:rsid w:val="00454F25"/>
    <w:rsid w:val="00455737"/>
    <w:rsid w:val="00455767"/>
    <w:rsid w:val="00455919"/>
    <w:rsid w:val="004564E2"/>
    <w:rsid w:val="00457D87"/>
    <w:rsid w:val="00462374"/>
    <w:rsid w:val="00462C4C"/>
    <w:rsid w:val="004638EC"/>
    <w:rsid w:val="00463F2B"/>
    <w:rsid w:val="0046579D"/>
    <w:rsid w:val="0046722E"/>
    <w:rsid w:val="004700A3"/>
    <w:rsid w:val="00470345"/>
    <w:rsid w:val="004710B8"/>
    <w:rsid w:val="00473754"/>
    <w:rsid w:val="00473A0F"/>
    <w:rsid w:val="00474166"/>
    <w:rsid w:val="00476148"/>
    <w:rsid w:val="00476358"/>
    <w:rsid w:val="004763D8"/>
    <w:rsid w:val="00476D81"/>
    <w:rsid w:val="0047759B"/>
    <w:rsid w:val="00477EFC"/>
    <w:rsid w:val="004819E7"/>
    <w:rsid w:val="0048217B"/>
    <w:rsid w:val="0048220C"/>
    <w:rsid w:val="0048279D"/>
    <w:rsid w:val="00482889"/>
    <w:rsid w:val="00483E95"/>
    <w:rsid w:val="004842E0"/>
    <w:rsid w:val="00487C7B"/>
    <w:rsid w:val="0049021C"/>
    <w:rsid w:val="0049063E"/>
    <w:rsid w:val="00490F75"/>
    <w:rsid w:val="004933CC"/>
    <w:rsid w:val="0049506A"/>
    <w:rsid w:val="00496296"/>
    <w:rsid w:val="00497DFF"/>
    <w:rsid w:val="00497F07"/>
    <w:rsid w:val="004A05D1"/>
    <w:rsid w:val="004A11BA"/>
    <w:rsid w:val="004A16F3"/>
    <w:rsid w:val="004A1F13"/>
    <w:rsid w:val="004A283B"/>
    <w:rsid w:val="004A2D06"/>
    <w:rsid w:val="004A406F"/>
    <w:rsid w:val="004A428F"/>
    <w:rsid w:val="004A44F6"/>
    <w:rsid w:val="004A4787"/>
    <w:rsid w:val="004A6B40"/>
    <w:rsid w:val="004A7201"/>
    <w:rsid w:val="004B0776"/>
    <w:rsid w:val="004B0FAC"/>
    <w:rsid w:val="004B1022"/>
    <w:rsid w:val="004B1146"/>
    <w:rsid w:val="004B25CD"/>
    <w:rsid w:val="004B4551"/>
    <w:rsid w:val="004B4694"/>
    <w:rsid w:val="004B4F8B"/>
    <w:rsid w:val="004B5B0A"/>
    <w:rsid w:val="004B5D96"/>
    <w:rsid w:val="004B644E"/>
    <w:rsid w:val="004B666D"/>
    <w:rsid w:val="004B6769"/>
    <w:rsid w:val="004B6B7C"/>
    <w:rsid w:val="004B6C17"/>
    <w:rsid w:val="004B7356"/>
    <w:rsid w:val="004B7550"/>
    <w:rsid w:val="004B7753"/>
    <w:rsid w:val="004B7A6B"/>
    <w:rsid w:val="004B7F33"/>
    <w:rsid w:val="004C0AA7"/>
    <w:rsid w:val="004C27F9"/>
    <w:rsid w:val="004C4B55"/>
    <w:rsid w:val="004C61ED"/>
    <w:rsid w:val="004C7039"/>
    <w:rsid w:val="004C7C4F"/>
    <w:rsid w:val="004D065A"/>
    <w:rsid w:val="004D08BE"/>
    <w:rsid w:val="004D0D39"/>
    <w:rsid w:val="004D119C"/>
    <w:rsid w:val="004D2173"/>
    <w:rsid w:val="004D2801"/>
    <w:rsid w:val="004D3484"/>
    <w:rsid w:val="004D35F0"/>
    <w:rsid w:val="004D3EF6"/>
    <w:rsid w:val="004D4006"/>
    <w:rsid w:val="004D4053"/>
    <w:rsid w:val="004D423C"/>
    <w:rsid w:val="004D4D66"/>
    <w:rsid w:val="004D5F59"/>
    <w:rsid w:val="004D71B4"/>
    <w:rsid w:val="004E01EE"/>
    <w:rsid w:val="004E05B9"/>
    <w:rsid w:val="004E1615"/>
    <w:rsid w:val="004E1AF6"/>
    <w:rsid w:val="004E2303"/>
    <w:rsid w:val="004E24BE"/>
    <w:rsid w:val="004E27D0"/>
    <w:rsid w:val="004E3C0D"/>
    <w:rsid w:val="004E3E2E"/>
    <w:rsid w:val="004E3FD9"/>
    <w:rsid w:val="004E524B"/>
    <w:rsid w:val="004E5767"/>
    <w:rsid w:val="004E6775"/>
    <w:rsid w:val="004E7B5A"/>
    <w:rsid w:val="004E7C3B"/>
    <w:rsid w:val="004E7D47"/>
    <w:rsid w:val="004F0537"/>
    <w:rsid w:val="004F1210"/>
    <w:rsid w:val="004F1DE5"/>
    <w:rsid w:val="004F278F"/>
    <w:rsid w:val="004F2EBB"/>
    <w:rsid w:val="004F3311"/>
    <w:rsid w:val="004F4898"/>
    <w:rsid w:val="004F56B2"/>
    <w:rsid w:val="004F6514"/>
    <w:rsid w:val="004F6715"/>
    <w:rsid w:val="004F6B75"/>
    <w:rsid w:val="004F76D9"/>
    <w:rsid w:val="0050068D"/>
    <w:rsid w:val="0050136F"/>
    <w:rsid w:val="005017AB"/>
    <w:rsid w:val="00502ED8"/>
    <w:rsid w:val="005038C8"/>
    <w:rsid w:val="00504210"/>
    <w:rsid w:val="00504427"/>
    <w:rsid w:val="00504644"/>
    <w:rsid w:val="00505164"/>
    <w:rsid w:val="005056BB"/>
    <w:rsid w:val="0050579A"/>
    <w:rsid w:val="00505B01"/>
    <w:rsid w:val="00506936"/>
    <w:rsid w:val="00506C35"/>
    <w:rsid w:val="00506D78"/>
    <w:rsid w:val="00507080"/>
    <w:rsid w:val="005072C0"/>
    <w:rsid w:val="00507898"/>
    <w:rsid w:val="005109F5"/>
    <w:rsid w:val="00510C7B"/>
    <w:rsid w:val="00512081"/>
    <w:rsid w:val="005131D2"/>
    <w:rsid w:val="00513A85"/>
    <w:rsid w:val="00514AAF"/>
    <w:rsid w:val="00515FBD"/>
    <w:rsid w:val="005164FF"/>
    <w:rsid w:val="00516849"/>
    <w:rsid w:val="00516E91"/>
    <w:rsid w:val="00516FA7"/>
    <w:rsid w:val="0051705A"/>
    <w:rsid w:val="00517123"/>
    <w:rsid w:val="005172BA"/>
    <w:rsid w:val="005179CD"/>
    <w:rsid w:val="0052003F"/>
    <w:rsid w:val="00520929"/>
    <w:rsid w:val="00521093"/>
    <w:rsid w:val="00521905"/>
    <w:rsid w:val="00522573"/>
    <w:rsid w:val="00522E79"/>
    <w:rsid w:val="00523D6A"/>
    <w:rsid w:val="00523D86"/>
    <w:rsid w:val="0052471A"/>
    <w:rsid w:val="005248D7"/>
    <w:rsid w:val="00524E46"/>
    <w:rsid w:val="00525FC2"/>
    <w:rsid w:val="00526527"/>
    <w:rsid w:val="0052662F"/>
    <w:rsid w:val="00526B53"/>
    <w:rsid w:val="005277AE"/>
    <w:rsid w:val="00530115"/>
    <w:rsid w:val="005303B0"/>
    <w:rsid w:val="00530A24"/>
    <w:rsid w:val="00531695"/>
    <w:rsid w:val="00532777"/>
    <w:rsid w:val="00533E65"/>
    <w:rsid w:val="00534A9A"/>
    <w:rsid w:val="0053531B"/>
    <w:rsid w:val="00535AC1"/>
    <w:rsid w:val="00536539"/>
    <w:rsid w:val="005373D9"/>
    <w:rsid w:val="00537429"/>
    <w:rsid w:val="00537DB6"/>
    <w:rsid w:val="00537DD4"/>
    <w:rsid w:val="00540692"/>
    <w:rsid w:val="0054081F"/>
    <w:rsid w:val="00540846"/>
    <w:rsid w:val="005413FD"/>
    <w:rsid w:val="00541C8C"/>
    <w:rsid w:val="005432BC"/>
    <w:rsid w:val="00543D5E"/>
    <w:rsid w:val="00545064"/>
    <w:rsid w:val="00545819"/>
    <w:rsid w:val="00545CE8"/>
    <w:rsid w:val="005463C9"/>
    <w:rsid w:val="005469AC"/>
    <w:rsid w:val="00546B2E"/>
    <w:rsid w:val="0054753C"/>
    <w:rsid w:val="00547ADA"/>
    <w:rsid w:val="00550BFC"/>
    <w:rsid w:val="0055178D"/>
    <w:rsid w:val="00552A0D"/>
    <w:rsid w:val="005532D0"/>
    <w:rsid w:val="0055437C"/>
    <w:rsid w:val="00555871"/>
    <w:rsid w:val="005559E9"/>
    <w:rsid w:val="00556C68"/>
    <w:rsid w:val="0055743C"/>
    <w:rsid w:val="005574D9"/>
    <w:rsid w:val="00557CD0"/>
    <w:rsid w:val="005607A1"/>
    <w:rsid w:val="0056098C"/>
    <w:rsid w:val="00560EBA"/>
    <w:rsid w:val="0056136A"/>
    <w:rsid w:val="00561523"/>
    <w:rsid w:val="00561CD3"/>
    <w:rsid w:val="00561D65"/>
    <w:rsid w:val="00562F18"/>
    <w:rsid w:val="00564A3F"/>
    <w:rsid w:val="00564ACD"/>
    <w:rsid w:val="00564BDC"/>
    <w:rsid w:val="0056513E"/>
    <w:rsid w:val="005652B3"/>
    <w:rsid w:val="0056618F"/>
    <w:rsid w:val="0056681E"/>
    <w:rsid w:val="0056713C"/>
    <w:rsid w:val="00567384"/>
    <w:rsid w:val="00570FF5"/>
    <w:rsid w:val="005710AC"/>
    <w:rsid w:val="005719EA"/>
    <w:rsid w:val="00572056"/>
    <w:rsid w:val="00572871"/>
    <w:rsid w:val="00572AA9"/>
    <w:rsid w:val="005742CE"/>
    <w:rsid w:val="00574334"/>
    <w:rsid w:val="005748D5"/>
    <w:rsid w:val="00574B32"/>
    <w:rsid w:val="0057519E"/>
    <w:rsid w:val="00576458"/>
    <w:rsid w:val="0057688D"/>
    <w:rsid w:val="0057691E"/>
    <w:rsid w:val="005773E4"/>
    <w:rsid w:val="00577EAB"/>
    <w:rsid w:val="00580087"/>
    <w:rsid w:val="0058072D"/>
    <w:rsid w:val="005813E5"/>
    <w:rsid w:val="0058198D"/>
    <w:rsid w:val="00582018"/>
    <w:rsid w:val="005826CB"/>
    <w:rsid w:val="00583151"/>
    <w:rsid w:val="00583F46"/>
    <w:rsid w:val="00584407"/>
    <w:rsid w:val="00584A2B"/>
    <w:rsid w:val="00585530"/>
    <w:rsid w:val="005857EE"/>
    <w:rsid w:val="005864C0"/>
    <w:rsid w:val="00586DA5"/>
    <w:rsid w:val="00591406"/>
    <w:rsid w:val="005917D7"/>
    <w:rsid w:val="00591822"/>
    <w:rsid w:val="00591EE5"/>
    <w:rsid w:val="00591F34"/>
    <w:rsid w:val="0059331F"/>
    <w:rsid w:val="00594076"/>
    <w:rsid w:val="00595187"/>
    <w:rsid w:val="00595633"/>
    <w:rsid w:val="00595906"/>
    <w:rsid w:val="00595E94"/>
    <w:rsid w:val="0059632D"/>
    <w:rsid w:val="00596E14"/>
    <w:rsid w:val="005971D3"/>
    <w:rsid w:val="00597D7A"/>
    <w:rsid w:val="005A0665"/>
    <w:rsid w:val="005A08CE"/>
    <w:rsid w:val="005A11BD"/>
    <w:rsid w:val="005A1606"/>
    <w:rsid w:val="005A3BE5"/>
    <w:rsid w:val="005A3FEA"/>
    <w:rsid w:val="005A4331"/>
    <w:rsid w:val="005A46CD"/>
    <w:rsid w:val="005A62DA"/>
    <w:rsid w:val="005A6A19"/>
    <w:rsid w:val="005A7277"/>
    <w:rsid w:val="005A7FAE"/>
    <w:rsid w:val="005B069A"/>
    <w:rsid w:val="005B0861"/>
    <w:rsid w:val="005B0AF7"/>
    <w:rsid w:val="005B11F9"/>
    <w:rsid w:val="005B12D9"/>
    <w:rsid w:val="005B245B"/>
    <w:rsid w:val="005B2C89"/>
    <w:rsid w:val="005B3676"/>
    <w:rsid w:val="005B3687"/>
    <w:rsid w:val="005B3B8C"/>
    <w:rsid w:val="005B44FC"/>
    <w:rsid w:val="005B5C08"/>
    <w:rsid w:val="005B67C9"/>
    <w:rsid w:val="005B6932"/>
    <w:rsid w:val="005B6B07"/>
    <w:rsid w:val="005B7048"/>
    <w:rsid w:val="005B7271"/>
    <w:rsid w:val="005B7331"/>
    <w:rsid w:val="005B7DD8"/>
    <w:rsid w:val="005C0DA8"/>
    <w:rsid w:val="005C1B4F"/>
    <w:rsid w:val="005C33C3"/>
    <w:rsid w:val="005C4561"/>
    <w:rsid w:val="005C5594"/>
    <w:rsid w:val="005C5699"/>
    <w:rsid w:val="005C59FC"/>
    <w:rsid w:val="005C67F2"/>
    <w:rsid w:val="005C795D"/>
    <w:rsid w:val="005D0729"/>
    <w:rsid w:val="005D1699"/>
    <w:rsid w:val="005D18AE"/>
    <w:rsid w:val="005D1B03"/>
    <w:rsid w:val="005D1F3C"/>
    <w:rsid w:val="005D4C93"/>
    <w:rsid w:val="005D60BC"/>
    <w:rsid w:val="005D6647"/>
    <w:rsid w:val="005D6711"/>
    <w:rsid w:val="005D68AB"/>
    <w:rsid w:val="005D6FAC"/>
    <w:rsid w:val="005E0536"/>
    <w:rsid w:val="005E4ACD"/>
    <w:rsid w:val="005E5872"/>
    <w:rsid w:val="005E5B29"/>
    <w:rsid w:val="005E67A2"/>
    <w:rsid w:val="005E6814"/>
    <w:rsid w:val="005E684C"/>
    <w:rsid w:val="005E6BA3"/>
    <w:rsid w:val="005E7017"/>
    <w:rsid w:val="005F1768"/>
    <w:rsid w:val="005F1950"/>
    <w:rsid w:val="005F1C49"/>
    <w:rsid w:val="005F2384"/>
    <w:rsid w:val="005F3332"/>
    <w:rsid w:val="005F37E6"/>
    <w:rsid w:val="005F410F"/>
    <w:rsid w:val="005F420B"/>
    <w:rsid w:val="005F4D2E"/>
    <w:rsid w:val="005F5705"/>
    <w:rsid w:val="005F5F5A"/>
    <w:rsid w:val="005F627F"/>
    <w:rsid w:val="005F733E"/>
    <w:rsid w:val="005F7C4D"/>
    <w:rsid w:val="00600D68"/>
    <w:rsid w:val="00601B48"/>
    <w:rsid w:val="006020EC"/>
    <w:rsid w:val="00602837"/>
    <w:rsid w:val="0060372A"/>
    <w:rsid w:val="00603C91"/>
    <w:rsid w:val="0060438E"/>
    <w:rsid w:val="00604770"/>
    <w:rsid w:val="00604CAB"/>
    <w:rsid w:val="006059C7"/>
    <w:rsid w:val="0060628B"/>
    <w:rsid w:val="006078F5"/>
    <w:rsid w:val="00610173"/>
    <w:rsid w:val="00614113"/>
    <w:rsid w:val="00614900"/>
    <w:rsid w:val="00614C1C"/>
    <w:rsid w:val="00614EA6"/>
    <w:rsid w:val="006163CA"/>
    <w:rsid w:val="006164BD"/>
    <w:rsid w:val="00617FE3"/>
    <w:rsid w:val="00620FD9"/>
    <w:rsid w:val="006212C2"/>
    <w:rsid w:val="006212D0"/>
    <w:rsid w:val="00622667"/>
    <w:rsid w:val="00623707"/>
    <w:rsid w:val="006248BB"/>
    <w:rsid w:val="00625BD7"/>
    <w:rsid w:val="00625CA9"/>
    <w:rsid w:val="00625EDE"/>
    <w:rsid w:val="0062645B"/>
    <w:rsid w:val="00626894"/>
    <w:rsid w:val="00631078"/>
    <w:rsid w:val="006315EC"/>
    <w:rsid w:val="00631D73"/>
    <w:rsid w:val="00631E9D"/>
    <w:rsid w:val="00632DD5"/>
    <w:rsid w:val="0063440A"/>
    <w:rsid w:val="00634BC8"/>
    <w:rsid w:val="006351B9"/>
    <w:rsid w:val="006355B9"/>
    <w:rsid w:val="00640020"/>
    <w:rsid w:val="0064083B"/>
    <w:rsid w:val="00640FC1"/>
    <w:rsid w:val="00642432"/>
    <w:rsid w:val="0064278F"/>
    <w:rsid w:val="006429D4"/>
    <w:rsid w:val="006439AF"/>
    <w:rsid w:val="00643CC1"/>
    <w:rsid w:val="00643FBA"/>
    <w:rsid w:val="006440F2"/>
    <w:rsid w:val="00644373"/>
    <w:rsid w:val="00644683"/>
    <w:rsid w:val="006451A0"/>
    <w:rsid w:val="00646D63"/>
    <w:rsid w:val="00647A84"/>
    <w:rsid w:val="00647BFA"/>
    <w:rsid w:val="00647E66"/>
    <w:rsid w:val="006504C3"/>
    <w:rsid w:val="006505D5"/>
    <w:rsid w:val="00652274"/>
    <w:rsid w:val="00652466"/>
    <w:rsid w:val="006527FF"/>
    <w:rsid w:val="00652AF9"/>
    <w:rsid w:val="00652C6A"/>
    <w:rsid w:val="006531B2"/>
    <w:rsid w:val="00653B0A"/>
    <w:rsid w:val="00653B97"/>
    <w:rsid w:val="006561E0"/>
    <w:rsid w:val="006575B4"/>
    <w:rsid w:val="006578A3"/>
    <w:rsid w:val="00657ADE"/>
    <w:rsid w:val="00657CF2"/>
    <w:rsid w:val="00660A68"/>
    <w:rsid w:val="0066159A"/>
    <w:rsid w:val="00661834"/>
    <w:rsid w:val="00663434"/>
    <w:rsid w:val="00663C06"/>
    <w:rsid w:val="00663C87"/>
    <w:rsid w:val="0066472F"/>
    <w:rsid w:val="00665153"/>
    <w:rsid w:val="006704AF"/>
    <w:rsid w:val="00670C2B"/>
    <w:rsid w:val="00670D3A"/>
    <w:rsid w:val="006716DA"/>
    <w:rsid w:val="00671A74"/>
    <w:rsid w:val="00672B0D"/>
    <w:rsid w:val="00672DBD"/>
    <w:rsid w:val="00673143"/>
    <w:rsid w:val="006735B7"/>
    <w:rsid w:val="00673E98"/>
    <w:rsid w:val="00675969"/>
    <w:rsid w:val="00676052"/>
    <w:rsid w:val="00677C41"/>
    <w:rsid w:val="006804A7"/>
    <w:rsid w:val="0068075F"/>
    <w:rsid w:val="006816B4"/>
    <w:rsid w:val="0068389B"/>
    <w:rsid w:val="00684064"/>
    <w:rsid w:val="006851B2"/>
    <w:rsid w:val="006856C8"/>
    <w:rsid w:val="00685873"/>
    <w:rsid w:val="00685A7F"/>
    <w:rsid w:val="0068669A"/>
    <w:rsid w:val="00687EBE"/>
    <w:rsid w:val="00687FAB"/>
    <w:rsid w:val="0069028D"/>
    <w:rsid w:val="00690755"/>
    <w:rsid w:val="00691130"/>
    <w:rsid w:val="006915FB"/>
    <w:rsid w:val="00691FC8"/>
    <w:rsid w:val="00693056"/>
    <w:rsid w:val="00693A0B"/>
    <w:rsid w:val="0069557C"/>
    <w:rsid w:val="0069580F"/>
    <w:rsid w:val="006968B5"/>
    <w:rsid w:val="006A041E"/>
    <w:rsid w:val="006A0AA3"/>
    <w:rsid w:val="006A10C0"/>
    <w:rsid w:val="006A1B79"/>
    <w:rsid w:val="006A2FD3"/>
    <w:rsid w:val="006A3D4A"/>
    <w:rsid w:val="006A4672"/>
    <w:rsid w:val="006A4BDA"/>
    <w:rsid w:val="006A506A"/>
    <w:rsid w:val="006A5641"/>
    <w:rsid w:val="006A5C5A"/>
    <w:rsid w:val="006A7BF3"/>
    <w:rsid w:val="006B03A5"/>
    <w:rsid w:val="006B071A"/>
    <w:rsid w:val="006B0A11"/>
    <w:rsid w:val="006B0A71"/>
    <w:rsid w:val="006B1467"/>
    <w:rsid w:val="006B15B7"/>
    <w:rsid w:val="006B19BD"/>
    <w:rsid w:val="006B1B40"/>
    <w:rsid w:val="006B205F"/>
    <w:rsid w:val="006B218A"/>
    <w:rsid w:val="006B32D6"/>
    <w:rsid w:val="006B4C8B"/>
    <w:rsid w:val="006B4D25"/>
    <w:rsid w:val="006B5068"/>
    <w:rsid w:val="006B5442"/>
    <w:rsid w:val="006B5F63"/>
    <w:rsid w:val="006B72B3"/>
    <w:rsid w:val="006B74B5"/>
    <w:rsid w:val="006C2647"/>
    <w:rsid w:val="006C32DE"/>
    <w:rsid w:val="006C4B84"/>
    <w:rsid w:val="006C5DB7"/>
    <w:rsid w:val="006C6B6A"/>
    <w:rsid w:val="006C724F"/>
    <w:rsid w:val="006C7A22"/>
    <w:rsid w:val="006C7AB5"/>
    <w:rsid w:val="006D0649"/>
    <w:rsid w:val="006D15C5"/>
    <w:rsid w:val="006D1715"/>
    <w:rsid w:val="006D1B85"/>
    <w:rsid w:val="006D22BB"/>
    <w:rsid w:val="006D23D7"/>
    <w:rsid w:val="006D2AF4"/>
    <w:rsid w:val="006D4847"/>
    <w:rsid w:val="006D4A03"/>
    <w:rsid w:val="006D5DA3"/>
    <w:rsid w:val="006D616A"/>
    <w:rsid w:val="006D753D"/>
    <w:rsid w:val="006D76A9"/>
    <w:rsid w:val="006D7AFA"/>
    <w:rsid w:val="006E0E28"/>
    <w:rsid w:val="006E18FF"/>
    <w:rsid w:val="006E23E2"/>
    <w:rsid w:val="006E34C0"/>
    <w:rsid w:val="006E37B7"/>
    <w:rsid w:val="006E4375"/>
    <w:rsid w:val="006E4BD8"/>
    <w:rsid w:val="006E5383"/>
    <w:rsid w:val="006E62C2"/>
    <w:rsid w:val="006E6E2C"/>
    <w:rsid w:val="006F083D"/>
    <w:rsid w:val="006F146B"/>
    <w:rsid w:val="006F4479"/>
    <w:rsid w:val="006F4DBA"/>
    <w:rsid w:val="006F557D"/>
    <w:rsid w:val="006F5A4C"/>
    <w:rsid w:val="007001E3"/>
    <w:rsid w:val="00700EA2"/>
    <w:rsid w:val="007013CF"/>
    <w:rsid w:val="007017F6"/>
    <w:rsid w:val="007017FC"/>
    <w:rsid w:val="007027BD"/>
    <w:rsid w:val="00703266"/>
    <w:rsid w:val="0070473E"/>
    <w:rsid w:val="007052CA"/>
    <w:rsid w:val="00705575"/>
    <w:rsid w:val="00705AB0"/>
    <w:rsid w:val="00705AB9"/>
    <w:rsid w:val="007107E5"/>
    <w:rsid w:val="0071110B"/>
    <w:rsid w:val="007116EE"/>
    <w:rsid w:val="0071184C"/>
    <w:rsid w:val="00711B58"/>
    <w:rsid w:val="00712EC7"/>
    <w:rsid w:val="00713ABE"/>
    <w:rsid w:val="00714FAC"/>
    <w:rsid w:val="00715242"/>
    <w:rsid w:val="00715CB6"/>
    <w:rsid w:val="00717266"/>
    <w:rsid w:val="0071744F"/>
    <w:rsid w:val="00717ABA"/>
    <w:rsid w:val="00717FD5"/>
    <w:rsid w:val="00720A2A"/>
    <w:rsid w:val="00721E92"/>
    <w:rsid w:val="00722591"/>
    <w:rsid w:val="007225D0"/>
    <w:rsid w:val="00723129"/>
    <w:rsid w:val="007231EB"/>
    <w:rsid w:val="00724A6E"/>
    <w:rsid w:val="0072584E"/>
    <w:rsid w:val="00725D12"/>
    <w:rsid w:val="00726C95"/>
    <w:rsid w:val="00726D7C"/>
    <w:rsid w:val="00727198"/>
    <w:rsid w:val="00727FFD"/>
    <w:rsid w:val="00732F13"/>
    <w:rsid w:val="0073377C"/>
    <w:rsid w:val="0073497A"/>
    <w:rsid w:val="007349AC"/>
    <w:rsid w:val="0073560A"/>
    <w:rsid w:val="00736C08"/>
    <w:rsid w:val="00737214"/>
    <w:rsid w:val="00737445"/>
    <w:rsid w:val="00740508"/>
    <w:rsid w:val="007412F5"/>
    <w:rsid w:val="00742A5C"/>
    <w:rsid w:val="007433E4"/>
    <w:rsid w:val="00743433"/>
    <w:rsid w:val="007436BD"/>
    <w:rsid w:val="007454A0"/>
    <w:rsid w:val="007456CD"/>
    <w:rsid w:val="00746493"/>
    <w:rsid w:val="00746C7A"/>
    <w:rsid w:val="00747142"/>
    <w:rsid w:val="007471E0"/>
    <w:rsid w:val="00747CB0"/>
    <w:rsid w:val="00747DF8"/>
    <w:rsid w:val="007519DE"/>
    <w:rsid w:val="00752BEC"/>
    <w:rsid w:val="00753226"/>
    <w:rsid w:val="00753619"/>
    <w:rsid w:val="00754C50"/>
    <w:rsid w:val="00761301"/>
    <w:rsid w:val="0076210C"/>
    <w:rsid w:val="00762918"/>
    <w:rsid w:val="00762EA1"/>
    <w:rsid w:val="007640DE"/>
    <w:rsid w:val="00764170"/>
    <w:rsid w:val="00764565"/>
    <w:rsid w:val="00764A2D"/>
    <w:rsid w:val="00765637"/>
    <w:rsid w:val="00766B83"/>
    <w:rsid w:val="00766DF3"/>
    <w:rsid w:val="00770996"/>
    <w:rsid w:val="00770EBA"/>
    <w:rsid w:val="00771DD7"/>
    <w:rsid w:val="007722A9"/>
    <w:rsid w:val="00773037"/>
    <w:rsid w:val="007738B1"/>
    <w:rsid w:val="00773CC6"/>
    <w:rsid w:val="007748DB"/>
    <w:rsid w:val="00775486"/>
    <w:rsid w:val="00777488"/>
    <w:rsid w:val="007806DD"/>
    <w:rsid w:val="0078116B"/>
    <w:rsid w:val="00781354"/>
    <w:rsid w:val="00781961"/>
    <w:rsid w:val="00781ADF"/>
    <w:rsid w:val="00782EF9"/>
    <w:rsid w:val="007834AF"/>
    <w:rsid w:val="00783EF6"/>
    <w:rsid w:val="00784A03"/>
    <w:rsid w:val="00784EF6"/>
    <w:rsid w:val="00785E98"/>
    <w:rsid w:val="0078644D"/>
    <w:rsid w:val="00786A70"/>
    <w:rsid w:val="00786CBF"/>
    <w:rsid w:val="00786D9A"/>
    <w:rsid w:val="00786F22"/>
    <w:rsid w:val="00790404"/>
    <w:rsid w:val="00790451"/>
    <w:rsid w:val="00791671"/>
    <w:rsid w:val="00792204"/>
    <w:rsid w:val="007922F3"/>
    <w:rsid w:val="007930D4"/>
    <w:rsid w:val="007942AA"/>
    <w:rsid w:val="00794710"/>
    <w:rsid w:val="00794F9E"/>
    <w:rsid w:val="0079775E"/>
    <w:rsid w:val="00797943"/>
    <w:rsid w:val="007A0C85"/>
    <w:rsid w:val="007A0D44"/>
    <w:rsid w:val="007A110A"/>
    <w:rsid w:val="007A23F6"/>
    <w:rsid w:val="007A255C"/>
    <w:rsid w:val="007A2F03"/>
    <w:rsid w:val="007A2F48"/>
    <w:rsid w:val="007A5250"/>
    <w:rsid w:val="007A5487"/>
    <w:rsid w:val="007A5A8A"/>
    <w:rsid w:val="007A5AED"/>
    <w:rsid w:val="007A5B2F"/>
    <w:rsid w:val="007A5C47"/>
    <w:rsid w:val="007A5D09"/>
    <w:rsid w:val="007A6A93"/>
    <w:rsid w:val="007A6D1F"/>
    <w:rsid w:val="007A7613"/>
    <w:rsid w:val="007A7954"/>
    <w:rsid w:val="007B01E7"/>
    <w:rsid w:val="007B0DB2"/>
    <w:rsid w:val="007B201A"/>
    <w:rsid w:val="007B2B05"/>
    <w:rsid w:val="007B3653"/>
    <w:rsid w:val="007B54D4"/>
    <w:rsid w:val="007B608E"/>
    <w:rsid w:val="007B6163"/>
    <w:rsid w:val="007B6839"/>
    <w:rsid w:val="007C009E"/>
    <w:rsid w:val="007C0418"/>
    <w:rsid w:val="007C12F8"/>
    <w:rsid w:val="007C17DC"/>
    <w:rsid w:val="007C2143"/>
    <w:rsid w:val="007C2226"/>
    <w:rsid w:val="007C2740"/>
    <w:rsid w:val="007C2DC7"/>
    <w:rsid w:val="007C503C"/>
    <w:rsid w:val="007C597B"/>
    <w:rsid w:val="007C5FB7"/>
    <w:rsid w:val="007C6C0D"/>
    <w:rsid w:val="007C70CA"/>
    <w:rsid w:val="007C7AD0"/>
    <w:rsid w:val="007D1750"/>
    <w:rsid w:val="007D20DD"/>
    <w:rsid w:val="007D2DA7"/>
    <w:rsid w:val="007D4224"/>
    <w:rsid w:val="007D455C"/>
    <w:rsid w:val="007D486D"/>
    <w:rsid w:val="007D537F"/>
    <w:rsid w:val="007D5EF3"/>
    <w:rsid w:val="007D6C78"/>
    <w:rsid w:val="007D6EED"/>
    <w:rsid w:val="007D7173"/>
    <w:rsid w:val="007E1573"/>
    <w:rsid w:val="007E2869"/>
    <w:rsid w:val="007E2907"/>
    <w:rsid w:val="007E2E00"/>
    <w:rsid w:val="007E2FBD"/>
    <w:rsid w:val="007E47DC"/>
    <w:rsid w:val="007E49B4"/>
    <w:rsid w:val="007E7C59"/>
    <w:rsid w:val="007F0698"/>
    <w:rsid w:val="007F0E0D"/>
    <w:rsid w:val="007F1143"/>
    <w:rsid w:val="007F11BE"/>
    <w:rsid w:val="007F11D0"/>
    <w:rsid w:val="007F1470"/>
    <w:rsid w:val="007F335C"/>
    <w:rsid w:val="007F3605"/>
    <w:rsid w:val="007F394A"/>
    <w:rsid w:val="007F3ACD"/>
    <w:rsid w:val="007F59D1"/>
    <w:rsid w:val="007F5C87"/>
    <w:rsid w:val="007F61BA"/>
    <w:rsid w:val="007F6FAC"/>
    <w:rsid w:val="007F72A2"/>
    <w:rsid w:val="007F7710"/>
    <w:rsid w:val="007F7ED4"/>
    <w:rsid w:val="00800294"/>
    <w:rsid w:val="008005F2"/>
    <w:rsid w:val="00800E63"/>
    <w:rsid w:val="00800F56"/>
    <w:rsid w:val="0080133F"/>
    <w:rsid w:val="008018C9"/>
    <w:rsid w:val="008019DE"/>
    <w:rsid w:val="00803254"/>
    <w:rsid w:val="0080498F"/>
    <w:rsid w:val="00807363"/>
    <w:rsid w:val="00807697"/>
    <w:rsid w:val="00807E88"/>
    <w:rsid w:val="008122FA"/>
    <w:rsid w:val="00812C2F"/>
    <w:rsid w:val="008130A8"/>
    <w:rsid w:val="008137C7"/>
    <w:rsid w:val="00813F45"/>
    <w:rsid w:val="00813FA2"/>
    <w:rsid w:val="00814E10"/>
    <w:rsid w:val="008160D2"/>
    <w:rsid w:val="00816264"/>
    <w:rsid w:val="00816A7E"/>
    <w:rsid w:val="008170C0"/>
    <w:rsid w:val="0081714F"/>
    <w:rsid w:val="008173EA"/>
    <w:rsid w:val="0081746B"/>
    <w:rsid w:val="00820BA8"/>
    <w:rsid w:val="00820DB5"/>
    <w:rsid w:val="0082244B"/>
    <w:rsid w:val="008232E6"/>
    <w:rsid w:val="008236B9"/>
    <w:rsid w:val="008237D0"/>
    <w:rsid w:val="00824546"/>
    <w:rsid w:val="00824AC8"/>
    <w:rsid w:val="00824D5C"/>
    <w:rsid w:val="00825484"/>
    <w:rsid w:val="00825B39"/>
    <w:rsid w:val="008277CE"/>
    <w:rsid w:val="00827B99"/>
    <w:rsid w:val="00827C47"/>
    <w:rsid w:val="008305D3"/>
    <w:rsid w:val="008316D8"/>
    <w:rsid w:val="008316DC"/>
    <w:rsid w:val="00832B13"/>
    <w:rsid w:val="0083331A"/>
    <w:rsid w:val="008356EB"/>
    <w:rsid w:val="008379C7"/>
    <w:rsid w:val="00840487"/>
    <w:rsid w:val="00840684"/>
    <w:rsid w:val="0084116A"/>
    <w:rsid w:val="00841625"/>
    <w:rsid w:val="00842F69"/>
    <w:rsid w:val="00843890"/>
    <w:rsid w:val="00843E2E"/>
    <w:rsid w:val="0084468C"/>
    <w:rsid w:val="00844962"/>
    <w:rsid w:val="0084500F"/>
    <w:rsid w:val="008452EB"/>
    <w:rsid w:val="008458A1"/>
    <w:rsid w:val="00846035"/>
    <w:rsid w:val="00847CDB"/>
    <w:rsid w:val="00847D17"/>
    <w:rsid w:val="00847FFA"/>
    <w:rsid w:val="00850111"/>
    <w:rsid w:val="00850ED7"/>
    <w:rsid w:val="00851052"/>
    <w:rsid w:val="008510D4"/>
    <w:rsid w:val="008541E0"/>
    <w:rsid w:val="0085444A"/>
    <w:rsid w:val="00854A20"/>
    <w:rsid w:val="00855223"/>
    <w:rsid w:val="00855512"/>
    <w:rsid w:val="0085678A"/>
    <w:rsid w:val="00856EC7"/>
    <w:rsid w:val="00856EEE"/>
    <w:rsid w:val="00857B5F"/>
    <w:rsid w:val="008601D8"/>
    <w:rsid w:val="00860654"/>
    <w:rsid w:val="00860F6D"/>
    <w:rsid w:val="00862050"/>
    <w:rsid w:val="0086249A"/>
    <w:rsid w:val="00862805"/>
    <w:rsid w:val="0086374A"/>
    <w:rsid w:val="00863E17"/>
    <w:rsid w:val="008640FE"/>
    <w:rsid w:val="00865182"/>
    <w:rsid w:val="00865257"/>
    <w:rsid w:val="00865A18"/>
    <w:rsid w:val="00866984"/>
    <w:rsid w:val="00866E1E"/>
    <w:rsid w:val="0086703C"/>
    <w:rsid w:val="00870824"/>
    <w:rsid w:val="00870E4D"/>
    <w:rsid w:val="00871E2C"/>
    <w:rsid w:val="00872276"/>
    <w:rsid w:val="008722FF"/>
    <w:rsid w:val="00872DA2"/>
    <w:rsid w:val="0087309A"/>
    <w:rsid w:val="008740A5"/>
    <w:rsid w:val="008741EC"/>
    <w:rsid w:val="008746DF"/>
    <w:rsid w:val="008747FD"/>
    <w:rsid w:val="00875C28"/>
    <w:rsid w:val="00880A35"/>
    <w:rsid w:val="00880F35"/>
    <w:rsid w:val="00881189"/>
    <w:rsid w:val="00881253"/>
    <w:rsid w:val="00883FCA"/>
    <w:rsid w:val="0088410B"/>
    <w:rsid w:val="0088461F"/>
    <w:rsid w:val="00884A19"/>
    <w:rsid w:val="00884BED"/>
    <w:rsid w:val="00885016"/>
    <w:rsid w:val="00885514"/>
    <w:rsid w:val="00885E46"/>
    <w:rsid w:val="0088604B"/>
    <w:rsid w:val="008862E1"/>
    <w:rsid w:val="008869F8"/>
    <w:rsid w:val="00890BAA"/>
    <w:rsid w:val="008914C9"/>
    <w:rsid w:val="008915D5"/>
    <w:rsid w:val="008921C9"/>
    <w:rsid w:val="008928F5"/>
    <w:rsid w:val="00893A41"/>
    <w:rsid w:val="0089446C"/>
    <w:rsid w:val="008964DB"/>
    <w:rsid w:val="0089697A"/>
    <w:rsid w:val="00897C1A"/>
    <w:rsid w:val="008A0559"/>
    <w:rsid w:val="008A1BE0"/>
    <w:rsid w:val="008A3CA0"/>
    <w:rsid w:val="008A5728"/>
    <w:rsid w:val="008A7A88"/>
    <w:rsid w:val="008A7E0A"/>
    <w:rsid w:val="008B019E"/>
    <w:rsid w:val="008B0614"/>
    <w:rsid w:val="008B133E"/>
    <w:rsid w:val="008B1CB6"/>
    <w:rsid w:val="008B4800"/>
    <w:rsid w:val="008B4F01"/>
    <w:rsid w:val="008B5159"/>
    <w:rsid w:val="008B5963"/>
    <w:rsid w:val="008B6B15"/>
    <w:rsid w:val="008B7AFE"/>
    <w:rsid w:val="008B7BE8"/>
    <w:rsid w:val="008C08DC"/>
    <w:rsid w:val="008C1829"/>
    <w:rsid w:val="008C1B58"/>
    <w:rsid w:val="008C3180"/>
    <w:rsid w:val="008C3FBE"/>
    <w:rsid w:val="008C568F"/>
    <w:rsid w:val="008C6F51"/>
    <w:rsid w:val="008C7A68"/>
    <w:rsid w:val="008D0540"/>
    <w:rsid w:val="008D078A"/>
    <w:rsid w:val="008D0FB4"/>
    <w:rsid w:val="008D1F69"/>
    <w:rsid w:val="008D284C"/>
    <w:rsid w:val="008D3417"/>
    <w:rsid w:val="008D45AA"/>
    <w:rsid w:val="008D59E5"/>
    <w:rsid w:val="008D5CCB"/>
    <w:rsid w:val="008D5D76"/>
    <w:rsid w:val="008D6504"/>
    <w:rsid w:val="008D782F"/>
    <w:rsid w:val="008D7AF6"/>
    <w:rsid w:val="008D7E08"/>
    <w:rsid w:val="008E3616"/>
    <w:rsid w:val="008E4A94"/>
    <w:rsid w:val="008E4BCE"/>
    <w:rsid w:val="008E5DD8"/>
    <w:rsid w:val="008E667C"/>
    <w:rsid w:val="008F032E"/>
    <w:rsid w:val="008F0459"/>
    <w:rsid w:val="008F0D74"/>
    <w:rsid w:val="008F1E5A"/>
    <w:rsid w:val="008F3156"/>
    <w:rsid w:val="008F3377"/>
    <w:rsid w:val="008F353B"/>
    <w:rsid w:val="008F3E0E"/>
    <w:rsid w:val="008F46D3"/>
    <w:rsid w:val="008F486D"/>
    <w:rsid w:val="008F56D2"/>
    <w:rsid w:val="008F5928"/>
    <w:rsid w:val="008F767C"/>
    <w:rsid w:val="008F7993"/>
    <w:rsid w:val="008F7BB0"/>
    <w:rsid w:val="00901434"/>
    <w:rsid w:val="00901D48"/>
    <w:rsid w:val="009021F0"/>
    <w:rsid w:val="009023F3"/>
    <w:rsid w:val="00903383"/>
    <w:rsid w:val="00903467"/>
    <w:rsid w:val="009048AB"/>
    <w:rsid w:val="00904C00"/>
    <w:rsid w:val="00905258"/>
    <w:rsid w:val="00905C49"/>
    <w:rsid w:val="009068F3"/>
    <w:rsid w:val="009069E2"/>
    <w:rsid w:val="00906EAA"/>
    <w:rsid w:val="00906EDA"/>
    <w:rsid w:val="00910043"/>
    <w:rsid w:val="00910450"/>
    <w:rsid w:val="00910899"/>
    <w:rsid w:val="00911615"/>
    <w:rsid w:val="009118CB"/>
    <w:rsid w:val="00911934"/>
    <w:rsid w:val="00912B4C"/>
    <w:rsid w:val="009141DF"/>
    <w:rsid w:val="009145E6"/>
    <w:rsid w:val="00916392"/>
    <w:rsid w:val="009167E7"/>
    <w:rsid w:val="00916B27"/>
    <w:rsid w:val="00917BAA"/>
    <w:rsid w:val="00917D30"/>
    <w:rsid w:val="00917DEA"/>
    <w:rsid w:val="0092011E"/>
    <w:rsid w:val="009203F8"/>
    <w:rsid w:val="00920587"/>
    <w:rsid w:val="00920F18"/>
    <w:rsid w:val="00922096"/>
    <w:rsid w:val="009226B1"/>
    <w:rsid w:val="0092372B"/>
    <w:rsid w:val="00923D3F"/>
    <w:rsid w:val="009249F8"/>
    <w:rsid w:val="00925514"/>
    <w:rsid w:val="00926638"/>
    <w:rsid w:val="00926648"/>
    <w:rsid w:val="00927DA9"/>
    <w:rsid w:val="009302B2"/>
    <w:rsid w:val="00930855"/>
    <w:rsid w:val="00931F21"/>
    <w:rsid w:val="009330ED"/>
    <w:rsid w:val="00934BA2"/>
    <w:rsid w:val="00936563"/>
    <w:rsid w:val="00936B28"/>
    <w:rsid w:val="00937932"/>
    <w:rsid w:val="00937A01"/>
    <w:rsid w:val="00937FF5"/>
    <w:rsid w:val="009405EC"/>
    <w:rsid w:val="00940705"/>
    <w:rsid w:val="0094076E"/>
    <w:rsid w:val="00940B08"/>
    <w:rsid w:val="00940F55"/>
    <w:rsid w:val="00941193"/>
    <w:rsid w:val="0094333D"/>
    <w:rsid w:val="00943F26"/>
    <w:rsid w:val="00944BC0"/>
    <w:rsid w:val="00945EEB"/>
    <w:rsid w:val="00946B35"/>
    <w:rsid w:val="00951A37"/>
    <w:rsid w:val="00951F43"/>
    <w:rsid w:val="00952263"/>
    <w:rsid w:val="009522DB"/>
    <w:rsid w:val="00952996"/>
    <w:rsid w:val="00953DDB"/>
    <w:rsid w:val="00953FBB"/>
    <w:rsid w:val="0095575D"/>
    <w:rsid w:val="00955CAB"/>
    <w:rsid w:val="009564CE"/>
    <w:rsid w:val="0095786A"/>
    <w:rsid w:val="009602AA"/>
    <w:rsid w:val="00960636"/>
    <w:rsid w:val="00961868"/>
    <w:rsid w:val="0096192F"/>
    <w:rsid w:val="00961EA8"/>
    <w:rsid w:val="009629BA"/>
    <w:rsid w:val="00963F81"/>
    <w:rsid w:val="009655B0"/>
    <w:rsid w:val="00965DEF"/>
    <w:rsid w:val="009663A1"/>
    <w:rsid w:val="009663D3"/>
    <w:rsid w:val="009670EE"/>
    <w:rsid w:val="00967B03"/>
    <w:rsid w:val="00970A13"/>
    <w:rsid w:val="00970DD2"/>
    <w:rsid w:val="00971F86"/>
    <w:rsid w:val="0097258F"/>
    <w:rsid w:val="00972BFF"/>
    <w:rsid w:val="00972FA0"/>
    <w:rsid w:val="0097340F"/>
    <w:rsid w:val="00973480"/>
    <w:rsid w:val="009748FC"/>
    <w:rsid w:val="009752A2"/>
    <w:rsid w:val="009752F7"/>
    <w:rsid w:val="009757A1"/>
    <w:rsid w:val="00975D9F"/>
    <w:rsid w:val="009800FD"/>
    <w:rsid w:val="0098086C"/>
    <w:rsid w:val="00982269"/>
    <w:rsid w:val="009834B6"/>
    <w:rsid w:val="0098373B"/>
    <w:rsid w:val="00983CB9"/>
    <w:rsid w:val="0098446B"/>
    <w:rsid w:val="00984990"/>
    <w:rsid w:val="00986ECC"/>
    <w:rsid w:val="00987207"/>
    <w:rsid w:val="00987BF6"/>
    <w:rsid w:val="00987CEA"/>
    <w:rsid w:val="00987FB8"/>
    <w:rsid w:val="009900A6"/>
    <w:rsid w:val="009908FD"/>
    <w:rsid w:val="00990A73"/>
    <w:rsid w:val="00990B26"/>
    <w:rsid w:val="00990F2D"/>
    <w:rsid w:val="009923DB"/>
    <w:rsid w:val="009938B9"/>
    <w:rsid w:val="00995959"/>
    <w:rsid w:val="00995A0E"/>
    <w:rsid w:val="00996BDA"/>
    <w:rsid w:val="009A071B"/>
    <w:rsid w:val="009A0AB3"/>
    <w:rsid w:val="009A16D2"/>
    <w:rsid w:val="009A2775"/>
    <w:rsid w:val="009A3483"/>
    <w:rsid w:val="009A3A6B"/>
    <w:rsid w:val="009A440C"/>
    <w:rsid w:val="009A494C"/>
    <w:rsid w:val="009A4A39"/>
    <w:rsid w:val="009A4ACF"/>
    <w:rsid w:val="009A6B3D"/>
    <w:rsid w:val="009A7E93"/>
    <w:rsid w:val="009B0BBB"/>
    <w:rsid w:val="009B133C"/>
    <w:rsid w:val="009B19A4"/>
    <w:rsid w:val="009B1EB8"/>
    <w:rsid w:val="009B24DD"/>
    <w:rsid w:val="009B2BAA"/>
    <w:rsid w:val="009B32F8"/>
    <w:rsid w:val="009B3631"/>
    <w:rsid w:val="009B4A30"/>
    <w:rsid w:val="009B576F"/>
    <w:rsid w:val="009B616B"/>
    <w:rsid w:val="009C0E98"/>
    <w:rsid w:val="009C2570"/>
    <w:rsid w:val="009C2984"/>
    <w:rsid w:val="009C2A0B"/>
    <w:rsid w:val="009C3BBE"/>
    <w:rsid w:val="009C45FD"/>
    <w:rsid w:val="009C5134"/>
    <w:rsid w:val="009C5D6B"/>
    <w:rsid w:val="009C5D86"/>
    <w:rsid w:val="009C5DE6"/>
    <w:rsid w:val="009C62B8"/>
    <w:rsid w:val="009C734E"/>
    <w:rsid w:val="009D1116"/>
    <w:rsid w:val="009D15F1"/>
    <w:rsid w:val="009D1AE0"/>
    <w:rsid w:val="009D2B10"/>
    <w:rsid w:val="009D2B32"/>
    <w:rsid w:val="009D391D"/>
    <w:rsid w:val="009D3B28"/>
    <w:rsid w:val="009D3E92"/>
    <w:rsid w:val="009D46A1"/>
    <w:rsid w:val="009D49B0"/>
    <w:rsid w:val="009D5BF6"/>
    <w:rsid w:val="009D5F71"/>
    <w:rsid w:val="009D6AAA"/>
    <w:rsid w:val="009D7CD4"/>
    <w:rsid w:val="009E0EB1"/>
    <w:rsid w:val="009E10B2"/>
    <w:rsid w:val="009E28BA"/>
    <w:rsid w:val="009E3D4C"/>
    <w:rsid w:val="009E49DB"/>
    <w:rsid w:val="009E6612"/>
    <w:rsid w:val="009E6EBE"/>
    <w:rsid w:val="009E7E08"/>
    <w:rsid w:val="009F015B"/>
    <w:rsid w:val="009F049F"/>
    <w:rsid w:val="009F20D1"/>
    <w:rsid w:val="009F2D78"/>
    <w:rsid w:val="009F53F4"/>
    <w:rsid w:val="009F61AE"/>
    <w:rsid w:val="009F7429"/>
    <w:rsid w:val="009F770A"/>
    <w:rsid w:val="00A001F9"/>
    <w:rsid w:val="00A012FB"/>
    <w:rsid w:val="00A014AB"/>
    <w:rsid w:val="00A016FE"/>
    <w:rsid w:val="00A0170D"/>
    <w:rsid w:val="00A01B96"/>
    <w:rsid w:val="00A025F1"/>
    <w:rsid w:val="00A02E24"/>
    <w:rsid w:val="00A04A62"/>
    <w:rsid w:val="00A05EDA"/>
    <w:rsid w:val="00A06138"/>
    <w:rsid w:val="00A06296"/>
    <w:rsid w:val="00A062CF"/>
    <w:rsid w:val="00A0644D"/>
    <w:rsid w:val="00A10800"/>
    <w:rsid w:val="00A109AD"/>
    <w:rsid w:val="00A10BA1"/>
    <w:rsid w:val="00A11C07"/>
    <w:rsid w:val="00A12488"/>
    <w:rsid w:val="00A13F1A"/>
    <w:rsid w:val="00A1418A"/>
    <w:rsid w:val="00A149D2"/>
    <w:rsid w:val="00A159CA"/>
    <w:rsid w:val="00A161C2"/>
    <w:rsid w:val="00A16697"/>
    <w:rsid w:val="00A16AE1"/>
    <w:rsid w:val="00A20236"/>
    <w:rsid w:val="00A2199C"/>
    <w:rsid w:val="00A22423"/>
    <w:rsid w:val="00A22FCF"/>
    <w:rsid w:val="00A235BC"/>
    <w:rsid w:val="00A236B8"/>
    <w:rsid w:val="00A23ACB"/>
    <w:rsid w:val="00A24CFF"/>
    <w:rsid w:val="00A2557B"/>
    <w:rsid w:val="00A25ED1"/>
    <w:rsid w:val="00A2625E"/>
    <w:rsid w:val="00A2636B"/>
    <w:rsid w:val="00A265E6"/>
    <w:rsid w:val="00A2692F"/>
    <w:rsid w:val="00A26D44"/>
    <w:rsid w:val="00A2765D"/>
    <w:rsid w:val="00A27E0D"/>
    <w:rsid w:val="00A305A8"/>
    <w:rsid w:val="00A30A78"/>
    <w:rsid w:val="00A30D60"/>
    <w:rsid w:val="00A312FE"/>
    <w:rsid w:val="00A32A65"/>
    <w:rsid w:val="00A332EF"/>
    <w:rsid w:val="00A337DA"/>
    <w:rsid w:val="00A340E6"/>
    <w:rsid w:val="00A34A61"/>
    <w:rsid w:val="00A34DB4"/>
    <w:rsid w:val="00A352D1"/>
    <w:rsid w:val="00A3593F"/>
    <w:rsid w:val="00A36A43"/>
    <w:rsid w:val="00A40101"/>
    <w:rsid w:val="00A41BE7"/>
    <w:rsid w:val="00A42E9A"/>
    <w:rsid w:val="00A43896"/>
    <w:rsid w:val="00A4454A"/>
    <w:rsid w:val="00A453A8"/>
    <w:rsid w:val="00A45816"/>
    <w:rsid w:val="00A467B6"/>
    <w:rsid w:val="00A520D3"/>
    <w:rsid w:val="00A53DF1"/>
    <w:rsid w:val="00A53EDE"/>
    <w:rsid w:val="00A546F5"/>
    <w:rsid w:val="00A54DA5"/>
    <w:rsid w:val="00A54DAD"/>
    <w:rsid w:val="00A5749F"/>
    <w:rsid w:val="00A57E1A"/>
    <w:rsid w:val="00A607AE"/>
    <w:rsid w:val="00A620AA"/>
    <w:rsid w:val="00A6244E"/>
    <w:rsid w:val="00A625FD"/>
    <w:rsid w:val="00A62CCB"/>
    <w:rsid w:val="00A6370A"/>
    <w:rsid w:val="00A643A3"/>
    <w:rsid w:val="00A6465B"/>
    <w:rsid w:val="00A664A7"/>
    <w:rsid w:val="00A66B46"/>
    <w:rsid w:val="00A66EC6"/>
    <w:rsid w:val="00A679B0"/>
    <w:rsid w:val="00A700C4"/>
    <w:rsid w:val="00A707E9"/>
    <w:rsid w:val="00A71671"/>
    <w:rsid w:val="00A71D24"/>
    <w:rsid w:val="00A72015"/>
    <w:rsid w:val="00A72266"/>
    <w:rsid w:val="00A73409"/>
    <w:rsid w:val="00A735BF"/>
    <w:rsid w:val="00A7384D"/>
    <w:rsid w:val="00A740EB"/>
    <w:rsid w:val="00A7418F"/>
    <w:rsid w:val="00A74CC3"/>
    <w:rsid w:val="00A75350"/>
    <w:rsid w:val="00A761B9"/>
    <w:rsid w:val="00A76972"/>
    <w:rsid w:val="00A7701D"/>
    <w:rsid w:val="00A77FDD"/>
    <w:rsid w:val="00A80B08"/>
    <w:rsid w:val="00A80B3B"/>
    <w:rsid w:val="00A80F94"/>
    <w:rsid w:val="00A817B8"/>
    <w:rsid w:val="00A826EE"/>
    <w:rsid w:val="00A82722"/>
    <w:rsid w:val="00A82E3E"/>
    <w:rsid w:val="00A8324A"/>
    <w:rsid w:val="00A84584"/>
    <w:rsid w:val="00A84B17"/>
    <w:rsid w:val="00A86655"/>
    <w:rsid w:val="00A86D74"/>
    <w:rsid w:val="00A8730D"/>
    <w:rsid w:val="00A87A1C"/>
    <w:rsid w:val="00A90256"/>
    <w:rsid w:val="00A9070D"/>
    <w:rsid w:val="00A920BB"/>
    <w:rsid w:val="00A92874"/>
    <w:rsid w:val="00A93183"/>
    <w:rsid w:val="00A938F4"/>
    <w:rsid w:val="00A94208"/>
    <w:rsid w:val="00A956B0"/>
    <w:rsid w:val="00A9642D"/>
    <w:rsid w:val="00A9692E"/>
    <w:rsid w:val="00A96DC7"/>
    <w:rsid w:val="00A96E47"/>
    <w:rsid w:val="00A9718E"/>
    <w:rsid w:val="00A976ED"/>
    <w:rsid w:val="00A9777E"/>
    <w:rsid w:val="00AA0179"/>
    <w:rsid w:val="00AA1924"/>
    <w:rsid w:val="00AA2E9F"/>
    <w:rsid w:val="00AA325D"/>
    <w:rsid w:val="00AA3376"/>
    <w:rsid w:val="00AA3C6A"/>
    <w:rsid w:val="00AA4243"/>
    <w:rsid w:val="00AA44CF"/>
    <w:rsid w:val="00AA4B63"/>
    <w:rsid w:val="00AA4B6F"/>
    <w:rsid w:val="00AA5830"/>
    <w:rsid w:val="00AA5ACA"/>
    <w:rsid w:val="00AB0467"/>
    <w:rsid w:val="00AB0E27"/>
    <w:rsid w:val="00AB1171"/>
    <w:rsid w:val="00AB130D"/>
    <w:rsid w:val="00AB3D0C"/>
    <w:rsid w:val="00AB483D"/>
    <w:rsid w:val="00AB6725"/>
    <w:rsid w:val="00AB6832"/>
    <w:rsid w:val="00AB7298"/>
    <w:rsid w:val="00AB779B"/>
    <w:rsid w:val="00AB7CD2"/>
    <w:rsid w:val="00AC0CEE"/>
    <w:rsid w:val="00AC1F1D"/>
    <w:rsid w:val="00AC308B"/>
    <w:rsid w:val="00AC3424"/>
    <w:rsid w:val="00AC3508"/>
    <w:rsid w:val="00AC37A1"/>
    <w:rsid w:val="00AC4195"/>
    <w:rsid w:val="00AC419F"/>
    <w:rsid w:val="00AC4D2A"/>
    <w:rsid w:val="00AC5AEE"/>
    <w:rsid w:val="00AC7B88"/>
    <w:rsid w:val="00AC7CEB"/>
    <w:rsid w:val="00AD0019"/>
    <w:rsid w:val="00AD01D0"/>
    <w:rsid w:val="00AD05A5"/>
    <w:rsid w:val="00AD333F"/>
    <w:rsid w:val="00AD37B8"/>
    <w:rsid w:val="00AD3D27"/>
    <w:rsid w:val="00AD3D97"/>
    <w:rsid w:val="00AD4C04"/>
    <w:rsid w:val="00AD4FF3"/>
    <w:rsid w:val="00AD5B5E"/>
    <w:rsid w:val="00AD645D"/>
    <w:rsid w:val="00AD6B73"/>
    <w:rsid w:val="00AD6D4D"/>
    <w:rsid w:val="00AE13AF"/>
    <w:rsid w:val="00AE1B32"/>
    <w:rsid w:val="00AE28FF"/>
    <w:rsid w:val="00AE2C80"/>
    <w:rsid w:val="00AE315A"/>
    <w:rsid w:val="00AE3CD8"/>
    <w:rsid w:val="00AE420E"/>
    <w:rsid w:val="00AE426A"/>
    <w:rsid w:val="00AE57EE"/>
    <w:rsid w:val="00AE6094"/>
    <w:rsid w:val="00AE7862"/>
    <w:rsid w:val="00AF2ABB"/>
    <w:rsid w:val="00AF31CB"/>
    <w:rsid w:val="00AF34C1"/>
    <w:rsid w:val="00AF3C82"/>
    <w:rsid w:val="00AF3EE4"/>
    <w:rsid w:val="00AF413B"/>
    <w:rsid w:val="00AF464F"/>
    <w:rsid w:val="00AF4E21"/>
    <w:rsid w:val="00AF591E"/>
    <w:rsid w:val="00AF6A8A"/>
    <w:rsid w:val="00AF6AC3"/>
    <w:rsid w:val="00AF700E"/>
    <w:rsid w:val="00B00F4A"/>
    <w:rsid w:val="00B012AB"/>
    <w:rsid w:val="00B02A8E"/>
    <w:rsid w:val="00B057F7"/>
    <w:rsid w:val="00B065EB"/>
    <w:rsid w:val="00B07016"/>
    <w:rsid w:val="00B07768"/>
    <w:rsid w:val="00B07FDE"/>
    <w:rsid w:val="00B1040E"/>
    <w:rsid w:val="00B10719"/>
    <w:rsid w:val="00B1092F"/>
    <w:rsid w:val="00B10AC1"/>
    <w:rsid w:val="00B10B4B"/>
    <w:rsid w:val="00B10DC9"/>
    <w:rsid w:val="00B10F8E"/>
    <w:rsid w:val="00B110CF"/>
    <w:rsid w:val="00B11DE6"/>
    <w:rsid w:val="00B120D2"/>
    <w:rsid w:val="00B12D56"/>
    <w:rsid w:val="00B1513E"/>
    <w:rsid w:val="00B15DB0"/>
    <w:rsid w:val="00B15E67"/>
    <w:rsid w:val="00B175B3"/>
    <w:rsid w:val="00B206C3"/>
    <w:rsid w:val="00B215DB"/>
    <w:rsid w:val="00B227F8"/>
    <w:rsid w:val="00B229EE"/>
    <w:rsid w:val="00B231F4"/>
    <w:rsid w:val="00B239EA"/>
    <w:rsid w:val="00B23D33"/>
    <w:rsid w:val="00B24379"/>
    <w:rsid w:val="00B24449"/>
    <w:rsid w:val="00B24DBF"/>
    <w:rsid w:val="00B2574A"/>
    <w:rsid w:val="00B260D3"/>
    <w:rsid w:val="00B26FD3"/>
    <w:rsid w:val="00B27A6A"/>
    <w:rsid w:val="00B30AEB"/>
    <w:rsid w:val="00B314DB"/>
    <w:rsid w:val="00B32018"/>
    <w:rsid w:val="00B32DD3"/>
    <w:rsid w:val="00B33C82"/>
    <w:rsid w:val="00B33C9C"/>
    <w:rsid w:val="00B3482C"/>
    <w:rsid w:val="00B356D2"/>
    <w:rsid w:val="00B35EBB"/>
    <w:rsid w:val="00B36F10"/>
    <w:rsid w:val="00B37690"/>
    <w:rsid w:val="00B37801"/>
    <w:rsid w:val="00B40678"/>
    <w:rsid w:val="00B41635"/>
    <w:rsid w:val="00B4171D"/>
    <w:rsid w:val="00B41893"/>
    <w:rsid w:val="00B41AB0"/>
    <w:rsid w:val="00B41FFA"/>
    <w:rsid w:val="00B42522"/>
    <w:rsid w:val="00B43497"/>
    <w:rsid w:val="00B44A26"/>
    <w:rsid w:val="00B44EF8"/>
    <w:rsid w:val="00B4500D"/>
    <w:rsid w:val="00B45C45"/>
    <w:rsid w:val="00B46E45"/>
    <w:rsid w:val="00B474E7"/>
    <w:rsid w:val="00B502CA"/>
    <w:rsid w:val="00B51503"/>
    <w:rsid w:val="00B5221E"/>
    <w:rsid w:val="00B52534"/>
    <w:rsid w:val="00B53277"/>
    <w:rsid w:val="00B5357A"/>
    <w:rsid w:val="00B540DF"/>
    <w:rsid w:val="00B54ACC"/>
    <w:rsid w:val="00B54EEA"/>
    <w:rsid w:val="00B55C49"/>
    <w:rsid w:val="00B56821"/>
    <w:rsid w:val="00B57802"/>
    <w:rsid w:val="00B602EC"/>
    <w:rsid w:val="00B6093D"/>
    <w:rsid w:val="00B6094C"/>
    <w:rsid w:val="00B60B1D"/>
    <w:rsid w:val="00B61BA3"/>
    <w:rsid w:val="00B633FC"/>
    <w:rsid w:val="00B636AB"/>
    <w:rsid w:val="00B636CE"/>
    <w:rsid w:val="00B63A74"/>
    <w:rsid w:val="00B660C9"/>
    <w:rsid w:val="00B66C50"/>
    <w:rsid w:val="00B67273"/>
    <w:rsid w:val="00B67C29"/>
    <w:rsid w:val="00B71223"/>
    <w:rsid w:val="00B72000"/>
    <w:rsid w:val="00B7240C"/>
    <w:rsid w:val="00B727F5"/>
    <w:rsid w:val="00B72B71"/>
    <w:rsid w:val="00B7503E"/>
    <w:rsid w:val="00B750C0"/>
    <w:rsid w:val="00B754FC"/>
    <w:rsid w:val="00B75AC3"/>
    <w:rsid w:val="00B75C49"/>
    <w:rsid w:val="00B76513"/>
    <w:rsid w:val="00B76B8E"/>
    <w:rsid w:val="00B76F6F"/>
    <w:rsid w:val="00B77B0B"/>
    <w:rsid w:val="00B80A17"/>
    <w:rsid w:val="00B80A52"/>
    <w:rsid w:val="00B8207D"/>
    <w:rsid w:val="00B8280F"/>
    <w:rsid w:val="00B8319B"/>
    <w:rsid w:val="00B83C91"/>
    <w:rsid w:val="00B84625"/>
    <w:rsid w:val="00B85156"/>
    <w:rsid w:val="00B85C24"/>
    <w:rsid w:val="00B87CE1"/>
    <w:rsid w:val="00B90519"/>
    <w:rsid w:val="00B90F10"/>
    <w:rsid w:val="00B915EB"/>
    <w:rsid w:val="00B937D8"/>
    <w:rsid w:val="00B93BE7"/>
    <w:rsid w:val="00B94732"/>
    <w:rsid w:val="00B949D5"/>
    <w:rsid w:val="00B94EA4"/>
    <w:rsid w:val="00B95B2E"/>
    <w:rsid w:val="00B96E3D"/>
    <w:rsid w:val="00B974C4"/>
    <w:rsid w:val="00BA0468"/>
    <w:rsid w:val="00BA11F0"/>
    <w:rsid w:val="00BA18ED"/>
    <w:rsid w:val="00BA1CAA"/>
    <w:rsid w:val="00BA1DA4"/>
    <w:rsid w:val="00BA223E"/>
    <w:rsid w:val="00BA34D6"/>
    <w:rsid w:val="00BA4DFF"/>
    <w:rsid w:val="00BA5888"/>
    <w:rsid w:val="00BA68CE"/>
    <w:rsid w:val="00BA6A8C"/>
    <w:rsid w:val="00BA6F72"/>
    <w:rsid w:val="00BA7DC4"/>
    <w:rsid w:val="00BB046D"/>
    <w:rsid w:val="00BB0E81"/>
    <w:rsid w:val="00BB0F70"/>
    <w:rsid w:val="00BB1870"/>
    <w:rsid w:val="00BB2869"/>
    <w:rsid w:val="00BB2906"/>
    <w:rsid w:val="00BB37C5"/>
    <w:rsid w:val="00BB5A3E"/>
    <w:rsid w:val="00BB5AE3"/>
    <w:rsid w:val="00BB5BBE"/>
    <w:rsid w:val="00BB68AA"/>
    <w:rsid w:val="00BB7720"/>
    <w:rsid w:val="00BC0368"/>
    <w:rsid w:val="00BC0AFC"/>
    <w:rsid w:val="00BC12D0"/>
    <w:rsid w:val="00BC1814"/>
    <w:rsid w:val="00BC1E9F"/>
    <w:rsid w:val="00BC2023"/>
    <w:rsid w:val="00BC2306"/>
    <w:rsid w:val="00BC24C5"/>
    <w:rsid w:val="00BC25BA"/>
    <w:rsid w:val="00BC6118"/>
    <w:rsid w:val="00BC6456"/>
    <w:rsid w:val="00BC6907"/>
    <w:rsid w:val="00BC694D"/>
    <w:rsid w:val="00BC6FCF"/>
    <w:rsid w:val="00BC7ECA"/>
    <w:rsid w:val="00BD03FA"/>
    <w:rsid w:val="00BD0905"/>
    <w:rsid w:val="00BD13EA"/>
    <w:rsid w:val="00BD2A11"/>
    <w:rsid w:val="00BD3F91"/>
    <w:rsid w:val="00BD4FBB"/>
    <w:rsid w:val="00BD55DB"/>
    <w:rsid w:val="00BD5982"/>
    <w:rsid w:val="00BD5A63"/>
    <w:rsid w:val="00BD5C7C"/>
    <w:rsid w:val="00BD7274"/>
    <w:rsid w:val="00BD7E26"/>
    <w:rsid w:val="00BE36E5"/>
    <w:rsid w:val="00BE36FC"/>
    <w:rsid w:val="00BE37CB"/>
    <w:rsid w:val="00BE3C8B"/>
    <w:rsid w:val="00BE3FFF"/>
    <w:rsid w:val="00BE58D7"/>
    <w:rsid w:val="00BE5C79"/>
    <w:rsid w:val="00BE6027"/>
    <w:rsid w:val="00BE6611"/>
    <w:rsid w:val="00BF0B41"/>
    <w:rsid w:val="00BF0BD8"/>
    <w:rsid w:val="00BF14FF"/>
    <w:rsid w:val="00BF1689"/>
    <w:rsid w:val="00BF204D"/>
    <w:rsid w:val="00BF315D"/>
    <w:rsid w:val="00BF348C"/>
    <w:rsid w:val="00BF4BDF"/>
    <w:rsid w:val="00BF4BF5"/>
    <w:rsid w:val="00BF5148"/>
    <w:rsid w:val="00BF6886"/>
    <w:rsid w:val="00C0068B"/>
    <w:rsid w:val="00C00C6C"/>
    <w:rsid w:val="00C01522"/>
    <w:rsid w:val="00C01649"/>
    <w:rsid w:val="00C01A3B"/>
    <w:rsid w:val="00C01B10"/>
    <w:rsid w:val="00C01CF8"/>
    <w:rsid w:val="00C01E0E"/>
    <w:rsid w:val="00C01E54"/>
    <w:rsid w:val="00C023EA"/>
    <w:rsid w:val="00C03EE4"/>
    <w:rsid w:val="00C05366"/>
    <w:rsid w:val="00C05F1A"/>
    <w:rsid w:val="00C06F45"/>
    <w:rsid w:val="00C07F20"/>
    <w:rsid w:val="00C121C0"/>
    <w:rsid w:val="00C12319"/>
    <w:rsid w:val="00C12BBA"/>
    <w:rsid w:val="00C13A2B"/>
    <w:rsid w:val="00C14330"/>
    <w:rsid w:val="00C14818"/>
    <w:rsid w:val="00C14952"/>
    <w:rsid w:val="00C14BE9"/>
    <w:rsid w:val="00C20D02"/>
    <w:rsid w:val="00C2119E"/>
    <w:rsid w:val="00C2144A"/>
    <w:rsid w:val="00C21CC1"/>
    <w:rsid w:val="00C21EEE"/>
    <w:rsid w:val="00C21F6B"/>
    <w:rsid w:val="00C22588"/>
    <w:rsid w:val="00C2288E"/>
    <w:rsid w:val="00C234B5"/>
    <w:rsid w:val="00C24ABC"/>
    <w:rsid w:val="00C252ED"/>
    <w:rsid w:val="00C25DEC"/>
    <w:rsid w:val="00C26E04"/>
    <w:rsid w:val="00C26F00"/>
    <w:rsid w:val="00C30F2C"/>
    <w:rsid w:val="00C314E6"/>
    <w:rsid w:val="00C315E3"/>
    <w:rsid w:val="00C31B75"/>
    <w:rsid w:val="00C326E2"/>
    <w:rsid w:val="00C3273D"/>
    <w:rsid w:val="00C344B4"/>
    <w:rsid w:val="00C3478F"/>
    <w:rsid w:val="00C37047"/>
    <w:rsid w:val="00C3752D"/>
    <w:rsid w:val="00C379AF"/>
    <w:rsid w:val="00C405F7"/>
    <w:rsid w:val="00C4192F"/>
    <w:rsid w:val="00C42758"/>
    <w:rsid w:val="00C42B2C"/>
    <w:rsid w:val="00C4363C"/>
    <w:rsid w:val="00C439C3"/>
    <w:rsid w:val="00C44320"/>
    <w:rsid w:val="00C4506E"/>
    <w:rsid w:val="00C453BC"/>
    <w:rsid w:val="00C45B66"/>
    <w:rsid w:val="00C4663C"/>
    <w:rsid w:val="00C4678F"/>
    <w:rsid w:val="00C46D4B"/>
    <w:rsid w:val="00C475A5"/>
    <w:rsid w:val="00C5004F"/>
    <w:rsid w:val="00C503A7"/>
    <w:rsid w:val="00C51B16"/>
    <w:rsid w:val="00C5215F"/>
    <w:rsid w:val="00C54321"/>
    <w:rsid w:val="00C5485F"/>
    <w:rsid w:val="00C5535E"/>
    <w:rsid w:val="00C555A5"/>
    <w:rsid w:val="00C5581C"/>
    <w:rsid w:val="00C5670F"/>
    <w:rsid w:val="00C56D45"/>
    <w:rsid w:val="00C570B1"/>
    <w:rsid w:val="00C577A9"/>
    <w:rsid w:val="00C57D99"/>
    <w:rsid w:val="00C62CA0"/>
    <w:rsid w:val="00C64730"/>
    <w:rsid w:val="00C647D6"/>
    <w:rsid w:val="00C658D8"/>
    <w:rsid w:val="00C65D52"/>
    <w:rsid w:val="00C6670B"/>
    <w:rsid w:val="00C66A85"/>
    <w:rsid w:val="00C672BF"/>
    <w:rsid w:val="00C67BA1"/>
    <w:rsid w:val="00C70395"/>
    <w:rsid w:val="00C70868"/>
    <w:rsid w:val="00C70C83"/>
    <w:rsid w:val="00C70D09"/>
    <w:rsid w:val="00C71BD6"/>
    <w:rsid w:val="00C72F2B"/>
    <w:rsid w:val="00C73216"/>
    <w:rsid w:val="00C73E11"/>
    <w:rsid w:val="00C74B0D"/>
    <w:rsid w:val="00C74B7E"/>
    <w:rsid w:val="00C756AA"/>
    <w:rsid w:val="00C75ED6"/>
    <w:rsid w:val="00C767EA"/>
    <w:rsid w:val="00C76899"/>
    <w:rsid w:val="00C806D3"/>
    <w:rsid w:val="00C807A7"/>
    <w:rsid w:val="00C80CA2"/>
    <w:rsid w:val="00C812B3"/>
    <w:rsid w:val="00C81445"/>
    <w:rsid w:val="00C8227C"/>
    <w:rsid w:val="00C82781"/>
    <w:rsid w:val="00C82F9B"/>
    <w:rsid w:val="00C83005"/>
    <w:rsid w:val="00C83043"/>
    <w:rsid w:val="00C8388A"/>
    <w:rsid w:val="00C8450F"/>
    <w:rsid w:val="00C85700"/>
    <w:rsid w:val="00C862E3"/>
    <w:rsid w:val="00C86E8A"/>
    <w:rsid w:val="00C87662"/>
    <w:rsid w:val="00C9006C"/>
    <w:rsid w:val="00C901E4"/>
    <w:rsid w:val="00C902F3"/>
    <w:rsid w:val="00C9046F"/>
    <w:rsid w:val="00C908AC"/>
    <w:rsid w:val="00C9162C"/>
    <w:rsid w:val="00C91E49"/>
    <w:rsid w:val="00C925DC"/>
    <w:rsid w:val="00C92BDE"/>
    <w:rsid w:val="00C93109"/>
    <w:rsid w:val="00C94523"/>
    <w:rsid w:val="00C94806"/>
    <w:rsid w:val="00C95F40"/>
    <w:rsid w:val="00C97C93"/>
    <w:rsid w:val="00CA02D5"/>
    <w:rsid w:val="00CA157D"/>
    <w:rsid w:val="00CA2E15"/>
    <w:rsid w:val="00CA3038"/>
    <w:rsid w:val="00CA3961"/>
    <w:rsid w:val="00CA3B9E"/>
    <w:rsid w:val="00CA3D9B"/>
    <w:rsid w:val="00CA400E"/>
    <w:rsid w:val="00CA43CE"/>
    <w:rsid w:val="00CA4F46"/>
    <w:rsid w:val="00CA58F4"/>
    <w:rsid w:val="00CA5920"/>
    <w:rsid w:val="00CA5C90"/>
    <w:rsid w:val="00CA612C"/>
    <w:rsid w:val="00CA670D"/>
    <w:rsid w:val="00CA6E0F"/>
    <w:rsid w:val="00CB0D9B"/>
    <w:rsid w:val="00CB107F"/>
    <w:rsid w:val="00CB1163"/>
    <w:rsid w:val="00CB146C"/>
    <w:rsid w:val="00CB18D5"/>
    <w:rsid w:val="00CB1B7D"/>
    <w:rsid w:val="00CB1FF6"/>
    <w:rsid w:val="00CB26E9"/>
    <w:rsid w:val="00CB4A28"/>
    <w:rsid w:val="00CB5713"/>
    <w:rsid w:val="00CB5D35"/>
    <w:rsid w:val="00CB5FE7"/>
    <w:rsid w:val="00CB79DD"/>
    <w:rsid w:val="00CB7E26"/>
    <w:rsid w:val="00CC0F4B"/>
    <w:rsid w:val="00CC163E"/>
    <w:rsid w:val="00CC199C"/>
    <w:rsid w:val="00CC1FAF"/>
    <w:rsid w:val="00CC260A"/>
    <w:rsid w:val="00CC29CD"/>
    <w:rsid w:val="00CC3561"/>
    <w:rsid w:val="00CC6999"/>
    <w:rsid w:val="00CC6F3C"/>
    <w:rsid w:val="00CC77F1"/>
    <w:rsid w:val="00CC78DF"/>
    <w:rsid w:val="00CC7D32"/>
    <w:rsid w:val="00CD05C7"/>
    <w:rsid w:val="00CD2676"/>
    <w:rsid w:val="00CD28F9"/>
    <w:rsid w:val="00CD2999"/>
    <w:rsid w:val="00CD3009"/>
    <w:rsid w:val="00CD3083"/>
    <w:rsid w:val="00CD4837"/>
    <w:rsid w:val="00CD4FBA"/>
    <w:rsid w:val="00CD5081"/>
    <w:rsid w:val="00CD5C4C"/>
    <w:rsid w:val="00CD5D22"/>
    <w:rsid w:val="00CD637B"/>
    <w:rsid w:val="00CD6A24"/>
    <w:rsid w:val="00CD6A26"/>
    <w:rsid w:val="00CD75FF"/>
    <w:rsid w:val="00CD79F3"/>
    <w:rsid w:val="00CE0098"/>
    <w:rsid w:val="00CE0B8D"/>
    <w:rsid w:val="00CE1B7B"/>
    <w:rsid w:val="00CE1B97"/>
    <w:rsid w:val="00CE2372"/>
    <w:rsid w:val="00CE2776"/>
    <w:rsid w:val="00CE4D98"/>
    <w:rsid w:val="00CE4F95"/>
    <w:rsid w:val="00CE5209"/>
    <w:rsid w:val="00CE5E1B"/>
    <w:rsid w:val="00CE5FD2"/>
    <w:rsid w:val="00CE6324"/>
    <w:rsid w:val="00CE711F"/>
    <w:rsid w:val="00CE7C56"/>
    <w:rsid w:val="00CF066A"/>
    <w:rsid w:val="00CF0826"/>
    <w:rsid w:val="00CF1C57"/>
    <w:rsid w:val="00CF269A"/>
    <w:rsid w:val="00CF289F"/>
    <w:rsid w:val="00CF2B7A"/>
    <w:rsid w:val="00CF3AA9"/>
    <w:rsid w:val="00CF54BD"/>
    <w:rsid w:val="00CF553A"/>
    <w:rsid w:val="00CF67D2"/>
    <w:rsid w:val="00CF7DE2"/>
    <w:rsid w:val="00D002D3"/>
    <w:rsid w:val="00D004B4"/>
    <w:rsid w:val="00D01C17"/>
    <w:rsid w:val="00D01F53"/>
    <w:rsid w:val="00D028D6"/>
    <w:rsid w:val="00D035FD"/>
    <w:rsid w:val="00D05039"/>
    <w:rsid w:val="00D05F14"/>
    <w:rsid w:val="00D06A13"/>
    <w:rsid w:val="00D06A61"/>
    <w:rsid w:val="00D07B1F"/>
    <w:rsid w:val="00D07C47"/>
    <w:rsid w:val="00D112FD"/>
    <w:rsid w:val="00D11E24"/>
    <w:rsid w:val="00D12A6E"/>
    <w:rsid w:val="00D12F5A"/>
    <w:rsid w:val="00D13859"/>
    <w:rsid w:val="00D139B3"/>
    <w:rsid w:val="00D13B4B"/>
    <w:rsid w:val="00D1516B"/>
    <w:rsid w:val="00D154BB"/>
    <w:rsid w:val="00D15B56"/>
    <w:rsid w:val="00D16CDD"/>
    <w:rsid w:val="00D177E1"/>
    <w:rsid w:val="00D20229"/>
    <w:rsid w:val="00D234AC"/>
    <w:rsid w:val="00D237CE"/>
    <w:rsid w:val="00D23C06"/>
    <w:rsid w:val="00D26A62"/>
    <w:rsid w:val="00D273BA"/>
    <w:rsid w:val="00D27B51"/>
    <w:rsid w:val="00D27BBB"/>
    <w:rsid w:val="00D30295"/>
    <w:rsid w:val="00D30B66"/>
    <w:rsid w:val="00D30D02"/>
    <w:rsid w:val="00D310B0"/>
    <w:rsid w:val="00D31398"/>
    <w:rsid w:val="00D314EF"/>
    <w:rsid w:val="00D3186E"/>
    <w:rsid w:val="00D31B8B"/>
    <w:rsid w:val="00D324F7"/>
    <w:rsid w:val="00D32645"/>
    <w:rsid w:val="00D33242"/>
    <w:rsid w:val="00D33559"/>
    <w:rsid w:val="00D34EA0"/>
    <w:rsid w:val="00D359C1"/>
    <w:rsid w:val="00D35E82"/>
    <w:rsid w:val="00D365DE"/>
    <w:rsid w:val="00D4027E"/>
    <w:rsid w:val="00D42219"/>
    <w:rsid w:val="00D43954"/>
    <w:rsid w:val="00D45B27"/>
    <w:rsid w:val="00D46052"/>
    <w:rsid w:val="00D46A10"/>
    <w:rsid w:val="00D475BB"/>
    <w:rsid w:val="00D4789C"/>
    <w:rsid w:val="00D479D4"/>
    <w:rsid w:val="00D51CD3"/>
    <w:rsid w:val="00D52260"/>
    <w:rsid w:val="00D528BB"/>
    <w:rsid w:val="00D52C96"/>
    <w:rsid w:val="00D53125"/>
    <w:rsid w:val="00D53720"/>
    <w:rsid w:val="00D53C7D"/>
    <w:rsid w:val="00D54F18"/>
    <w:rsid w:val="00D55FE9"/>
    <w:rsid w:val="00D566FB"/>
    <w:rsid w:val="00D56EF4"/>
    <w:rsid w:val="00D57345"/>
    <w:rsid w:val="00D60BC8"/>
    <w:rsid w:val="00D6173E"/>
    <w:rsid w:val="00D63525"/>
    <w:rsid w:val="00D63F13"/>
    <w:rsid w:val="00D63F5D"/>
    <w:rsid w:val="00D64730"/>
    <w:rsid w:val="00D6536A"/>
    <w:rsid w:val="00D65A8E"/>
    <w:rsid w:val="00D66A1F"/>
    <w:rsid w:val="00D671C2"/>
    <w:rsid w:val="00D671ED"/>
    <w:rsid w:val="00D674CF"/>
    <w:rsid w:val="00D705B1"/>
    <w:rsid w:val="00D70F79"/>
    <w:rsid w:val="00D71580"/>
    <w:rsid w:val="00D71712"/>
    <w:rsid w:val="00D71987"/>
    <w:rsid w:val="00D7201D"/>
    <w:rsid w:val="00D7285C"/>
    <w:rsid w:val="00D72940"/>
    <w:rsid w:val="00D74313"/>
    <w:rsid w:val="00D7636A"/>
    <w:rsid w:val="00D769C3"/>
    <w:rsid w:val="00D80C16"/>
    <w:rsid w:val="00D8193D"/>
    <w:rsid w:val="00D829AA"/>
    <w:rsid w:val="00D82C22"/>
    <w:rsid w:val="00D83228"/>
    <w:rsid w:val="00D836DC"/>
    <w:rsid w:val="00D83B2A"/>
    <w:rsid w:val="00D843BC"/>
    <w:rsid w:val="00D849C3"/>
    <w:rsid w:val="00D85F5F"/>
    <w:rsid w:val="00D87E34"/>
    <w:rsid w:val="00D91707"/>
    <w:rsid w:val="00D9288B"/>
    <w:rsid w:val="00D92C54"/>
    <w:rsid w:val="00D94699"/>
    <w:rsid w:val="00D946FA"/>
    <w:rsid w:val="00D949B0"/>
    <w:rsid w:val="00D94B89"/>
    <w:rsid w:val="00D96A2E"/>
    <w:rsid w:val="00D97A31"/>
    <w:rsid w:val="00DA001F"/>
    <w:rsid w:val="00DA00A6"/>
    <w:rsid w:val="00DA0557"/>
    <w:rsid w:val="00DA05C5"/>
    <w:rsid w:val="00DA0F15"/>
    <w:rsid w:val="00DA1207"/>
    <w:rsid w:val="00DA17D5"/>
    <w:rsid w:val="00DA193E"/>
    <w:rsid w:val="00DA1EC7"/>
    <w:rsid w:val="00DA2103"/>
    <w:rsid w:val="00DA2889"/>
    <w:rsid w:val="00DA2A35"/>
    <w:rsid w:val="00DA30B7"/>
    <w:rsid w:val="00DA3920"/>
    <w:rsid w:val="00DA3C66"/>
    <w:rsid w:val="00DA401A"/>
    <w:rsid w:val="00DA484A"/>
    <w:rsid w:val="00DA49C8"/>
    <w:rsid w:val="00DA5590"/>
    <w:rsid w:val="00DA5F5B"/>
    <w:rsid w:val="00DA6498"/>
    <w:rsid w:val="00DA64CE"/>
    <w:rsid w:val="00DA6594"/>
    <w:rsid w:val="00DA6ABB"/>
    <w:rsid w:val="00DA7EA4"/>
    <w:rsid w:val="00DB0920"/>
    <w:rsid w:val="00DB13A3"/>
    <w:rsid w:val="00DB29AF"/>
    <w:rsid w:val="00DB2C54"/>
    <w:rsid w:val="00DB3138"/>
    <w:rsid w:val="00DB33B6"/>
    <w:rsid w:val="00DB43A5"/>
    <w:rsid w:val="00DB47A0"/>
    <w:rsid w:val="00DB4C50"/>
    <w:rsid w:val="00DB4FBF"/>
    <w:rsid w:val="00DB50D6"/>
    <w:rsid w:val="00DB59C9"/>
    <w:rsid w:val="00DB6435"/>
    <w:rsid w:val="00DB6592"/>
    <w:rsid w:val="00DC0E1F"/>
    <w:rsid w:val="00DC1935"/>
    <w:rsid w:val="00DC353F"/>
    <w:rsid w:val="00DC3EEB"/>
    <w:rsid w:val="00DC48A2"/>
    <w:rsid w:val="00DC4D1A"/>
    <w:rsid w:val="00DC564E"/>
    <w:rsid w:val="00DC59C2"/>
    <w:rsid w:val="00DC6211"/>
    <w:rsid w:val="00DC6912"/>
    <w:rsid w:val="00DC6A12"/>
    <w:rsid w:val="00DC7B7A"/>
    <w:rsid w:val="00DC7F8E"/>
    <w:rsid w:val="00DD0AD3"/>
    <w:rsid w:val="00DD0ADE"/>
    <w:rsid w:val="00DD14D0"/>
    <w:rsid w:val="00DD16E0"/>
    <w:rsid w:val="00DD1DDB"/>
    <w:rsid w:val="00DD1DDD"/>
    <w:rsid w:val="00DD1E37"/>
    <w:rsid w:val="00DD2D8D"/>
    <w:rsid w:val="00DD4235"/>
    <w:rsid w:val="00DD50EE"/>
    <w:rsid w:val="00DD58AF"/>
    <w:rsid w:val="00DD5D12"/>
    <w:rsid w:val="00DD6907"/>
    <w:rsid w:val="00DD7526"/>
    <w:rsid w:val="00DD7FBA"/>
    <w:rsid w:val="00DE17B4"/>
    <w:rsid w:val="00DE3026"/>
    <w:rsid w:val="00DE31ED"/>
    <w:rsid w:val="00DE328A"/>
    <w:rsid w:val="00DE36EB"/>
    <w:rsid w:val="00DE4A73"/>
    <w:rsid w:val="00DE4C25"/>
    <w:rsid w:val="00DE53F5"/>
    <w:rsid w:val="00DE5501"/>
    <w:rsid w:val="00DE55C7"/>
    <w:rsid w:val="00DE574B"/>
    <w:rsid w:val="00DE62E2"/>
    <w:rsid w:val="00DE639C"/>
    <w:rsid w:val="00DE69A2"/>
    <w:rsid w:val="00DE6A82"/>
    <w:rsid w:val="00DE7632"/>
    <w:rsid w:val="00DE7EB3"/>
    <w:rsid w:val="00DF016F"/>
    <w:rsid w:val="00DF0268"/>
    <w:rsid w:val="00DF1ED5"/>
    <w:rsid w:val="00DF3005"/>
    <w:rsid w:val="00DF36A3"/>
    <w:rsid w:val="00DF385E"/>
    <w:rsid w:val="00DF39BC"/>
    <w:rsid w:val="00DF4209"/>
    <w:rsid w:val="00DF55F3"/>
    <w:rsid w:val="00DF7F89"/>
    <w:rsid w:val="00E0073E"/>
    <w:rsid w:val="00E010E3"/>
    <w:rsid w:val="00E015DE"/>
    <w:rsid w:val="00E01F53"/>
    <w:rsid w:val="00E024DD"/>
    <w:rsid w:val="00E03EA2"/>
    <w:rsid w:val="00E06044"/>
    <w:rsid w:val="00E06223"/>
    <w:rsid w:val="00E062D9"/>
    <w:rsid w:val="00E06375"/>
    <w:rsid w:val="00E07550"/>
    <w:rsid w:val="00E079E9"/>
    <w:rsid w:val="00E079EB"/>
    <w:rsid w:val="00E07C3C"/>
    <w:rsid w:val="00E10AD7"/>
    <w:rsid w:val="00E1106D"/>
    <w:rsid w:val="00E120D8"/>
    <w:rsid w:val="00E1330F"/>
    <w:rsid w:val="00E13D06"/>
    <w:rsid w:val="00E143F7"/>
    <w:rsid w:val="00E16531"/>
    <w:rsid w:val="00E1664E"/>
    <w:rsid w:val="00E16BF9"/>
    <w:rsid w:val="00E17319"/>
    <w:rsid w:val="00E20A20"/>
    <w:rsid w:val="00E21104"/>
    <w:rsid w:val="00E2196D"/>
    <w:rsid w:val="00E21F0E"/>
    <w:rsid w:val="00E22906"/>
    <w:rsid w:val="00E22B4D"/>
    <w:rsid w:val="00E22E97"/>
    <w:rsid w:val="00E23AE9"/>
    <w:rsid w:val="00E23EA4"/>
    <w:rsid w:val="00E241B2"/>
    <w:rsid w:val="00E2469C"/>
    <w:rsid w:val="00E249EC"/>
    <w:rsid w:val="00E2508C"/>
    <w:rsid w:val="00E25C0D"/>
    <w:rsid w:val="00E26C8F"/>
    <w:rsid w:val="00E27ACA"/>
    <w:rsid w:val="00E300D6"/>
    <w:rsid w:val="00E300FA"/>
    <w:rsid w:val="00E3016B"/>
    <w:rsid w:val="00E306C1"/>
    <w:rsid w:val="00E307AF"/>
    <w:rsid w:val="00E325E6"/>
    <w:rsid w:val="00E32870"/>
    <w:rsid w:val="00E33417"/>
    <w:rsid w:val="00E353CC"/>
    <w:rsid w:val="00E35B3C"/>
    <w:rsid w:val="00E36AD3"/>
    <w:rsid w:val="00E36F1B"/>
    <w:rsid w:val="00E376B6"/>
    <w:rsid w:val="00E37DC5"/>
    <w:rsid w:val="00E40B4A"/>
    <w:rsid w:val="00E40E0A"/>
    <w:rsid w:val="00E40E95"/>
    <w:rsid w:val="00E423E8"/>
    <w:rsid w:val="00E4244C"/>
    <w:rsid w:val="00E425C4"/>
    <w:rsid w:val="00E438D2"/>
    <w:rsid w:val="00E43CC7"/>
    <w:rsid w:val="00E43D12"/>
    <w:rsid w:val="00E44DED"/>
    <w:rsid w:val="00E45860"/>
    <w:rsid w:val="00E46965"/>
    <w:rsid w:val="00E46B34"/>
    <w:rsid w:val="00E47116"/>
    <w:rsid w:val="00E471A0"/>
    <w:rsid w:val="00E51C73"/>
    <w:rsid w:val="00E52435"/>
    <w:rsid w:val="00E52578"/>
    <w:rsid w:val="00E545A0"/>
    <w:rsid w:val="00E54813"/>
    <w:rsid w:val="00E54EAA"/>
    <w:rsid w:val="00E56109"/>
    <w:rsid w:val="00E568A0"/>
    <w:rsid w:val="00E60611"/>
    <w:rsid w:val="00E60DBB"/>
    <w:rsid w:val="00E620B0"/>
    <w:rsid w:val="00E6220E"/>
    <w:rsid w:val="00E62931"/>
    <w:rsid w:val="00E6299D"/>
    <w:rsid w:val="00E63729"/>
    <w:rsid w:val="00E65777"/>
    <w:rsid w:val="00E66A14"/>
    <w:rsid w:val="00E67069"/>
    <w:rsid w:val="00E671C3"/>
    <w:rsid w:val="00E71586"/>
    <w:rsid w:val="00E71647"/>
    <w:rsid w:val="00E72FC9"/>
    <w:rsid w:val="00E7346B"/>
    <w:rsid w:val="00E7374E"/>
    <w:rsid w:val="00E7465E"/>
    <w:rsid w:val="00E74F6E"/>
    <w:rsid w:val="00E7504D"/>
    <w:rsid w:val="00E75CC6"/>
    <w:rsid w:val="00E80687"/>
    <w:rsid w:val="00E81D23"/>
    <w:rsid w:val="00E83371"/>
    <w:rsid w:val="00E833DA"/>
    <w:rsid w:val="00E83DCD"/>
    <w:rsid w:val="00E84561"/>
    <w:rsid w:val="00E85575"/>
    <w:rsid w:val="00E859B8"/>
    <w:rsid w:val="00E869EE"/>
    <w:rsid w:val="00E86F69"/>
    <w:rsid w:val="00E87136"/>
    <w:rsid w:val="00E87586"/>
    <w:rsid w:val="00E876DA"/>
    <w:rsid w:val="00E90142"/>
    <w:rsid w:val="00E9077B"/>
    <w:rsid w:val="00E9167C"/>
    <w:rsid w:val="00E9269E"/>
    <w:rsid w:val="00E926B4"/>
    <w:rsid w:val="00E92DB6"/>
    <w:rsid w:val="00E935AA"/>
    <w:rsid w:val="00E9373E"/>
    <w:rsid w:val="00E945DA"/>
    <w:rsid w:val="00E953FD"/>
    <w:rsid w:val="00E96097"/>
    <w:rsid w:val="00E96B49"/>
    <w:rsid w:val="00E9735D"/>
    <w:rsid w:val="00EA043B"/>
    <w:rsid w:val="00EA0C26"/>
    <w:rsid w:val="00EA2464"/>
    <w:rsid w:val="00EA282D"/>
    <w:rsid w:val="00EA44D7"/>
    <w:rsid w:val="00EA5D69"/>
    <w:rsid w:val="00EA6680"/>
    <w:rsid w:val="00EA6EAB"/>
    <w:rsid w:val="00EA77E6"/>
    <w:rsid w:val="00EA7984"/>
    <w:rsid w:val="00EB07BF"/>
    <w:rsid w:val="00EB2B7E"/>
    <w:rsid w:val="00EB5025"/>
    <w:rsid w:val="00EB534D"/>
    <w:rsid w:val="00EB5C36"/>
    <w:rsid w:val="00EB6ECA"/>
    <w:rsid w:val="00EB7727"/>
    <w:rsid w:val="00EC143E"/>
    <w:rsid w:val="00EC577A"/>
    <w:rsid w:val="00EC7A9C"/>
    <w:rsid w:val="00EC7D6D"/>
    <w:rsid w:val="00ED15D1"/>
    <w:rsid w:val="00ED191A"/>
    <w:rsid w:val="00ED1F5C"/>
    <w:rsid w:val="00ED75A0"/>
    <w:rsid w:val="00ED7AD8"/>
    <w:rsid w:val="00EE0CD5"/>
    <w:rsid w:val="00EE1433"/>
    <w:rsid w:val="00EE1C24"/>
    <w:rsid w:val="00EE1F78"/>
    <w:rsid w:val="00EE22BE"/>
    <w:rsid w:val="00EE2ABF"/>
    <w:rsid w:val="00EE364A"/>
    <w:rsid w:val="00EE3A10"/>
    <w:rsid w:val="00EE3E56"/>
    <w:rsid w:val="00EE4690"/>
    <w:rsid w:val="00EE4E53"/>
    <w:rsid w:val="00EE4EC9"/>
    <w:rsid w:val="00EE4F3C"/>
    <w:rsid w:val="00EE5389"/>
    <w:rsid w:val="00EE592E"/>
    <w:rsid w:val="00EE62F5"/>
    <w:rsid w:val="00EE6CB4"/>
    <w:rsid w:val="00EE6E58"/>
    <w:rsid w:val="00EE6FEC"/>
    <w:rsid w:val="00EF081C"/>
    <w:rsid w:val="00EF11EA"/>
    <w:rsid w:val="00EF1510"/>
    <w:rsid w:val="00EF1C9C"/>
    <w:rsid w:val="00EF255F"/>
    <w:rsid w:val="00EF2DAF"/>
    <w:rsid w:val="00EF3855"/>
    <w:rsid w:val="00EF5A4B"/>
    <w:rsid w:val="00EF5F23"/>
    <w:rsid w:val="00EF6E85"/>
    <w:rsid w:val="00EF6FB8"/>
    <w:rsid w:val="00EF77C2"/>
    <w:rsid w:val="00F00318"/>
    <w:rsid w:val="00F003AA"/>
    <w:rsid w:val="00F00564"/>
    <w:rsid w:val="00F00731"/>
    <w:rsid w:val="00F00A01"/>
    <w:rsid w:val="00F00A64"/>
    <w:rsid w:val="00F00EC4"/>
    <w:rsid w:val="00F0173B"/>
    <w:rsid w:val="00F026C6"/>
    <w:rsid w:val="00F028A0"/>
    <w:rsid w:val="00F02AB7"/>
    <w:rsid w:val="00F0429F"/>
    <w:rsid w:val="00F04567"/>
    <w:rsid w:val="00F06844"/>
    <w:rsid w:val="00F06CFF"/>
    <w:rsid w:val="00F06EE8"/>
    <w:rsid w:val="00F07349"/>
    <w:rsid w:val="00F07806"/>
    <w:rsid w:val="00F113EF"/>
    <w:rsid w:val="00F120B6"/>
    <w:rsid w:val="00F121A7"/>
    <w:rsid w:val="00F12699"/>
    <w:rsid w:val="00F126F3"/>
    <w:rsid w:val="00F12E34"/>
    <w:rsid w:val="00F134EC"/>
    <w:rsid w:val="00F13DC2"/>
    <w:rsid w:val="00F141F0"/>
    <w:rsid w:val="00F142A9"/>
    <w:rsid w:val="00F148C8"/>
    <w:rsid w:val="00F14D7F"/>
    <w:rsid w:val="00F153F8"/>
    <w:rsid w:val="00F15409"/>
    <w:rsid w:val="00F15B44"/>
    <w:rsid w:val="00F16652"/>
    <w:rsid w:val="00F167C0"/>
    <w:rsid w:val="00F16CC2"/>
    <w:rsid w:val="00F20A47"/>
    <w:rsid w:val="00F20CA4"/>
    <w:rsid w:val="00F21504"/>
    <w:rsid w:val="00F22AE5"/>
    <w:rsid w:val="00F22DE9"/>
    <w:rsid w:val="00F233EF"/>
    <w:rsid w:val="00F2349D"/>
    <w:rsid w:val="00F25C28"/>
    <w:rsid w:val="00F26A17"/>
    <w:rsid w:val="00F275BF"/>
    <w:rsid w:val="00F27FF6"/>
    <w:rsid w:val="00F30F98"/>
    <w:rsid w:val="00F313D7"/>
    <w:rsid w:val="00F31F7F"/>
    <w:rsid w:val="00F32755"/>
    <w:rsid w:val="00F336D3"/>
    <w:rsid w:val="00F33B62"/>
    <w:rsid w:val="00F3464A"/>
    <w:rsid w:val="00F34C31"/>
    <w:rsid w:val="00F35E12"/>
    <w:rsid w:val="00F360EE"/>
    <w:rsid w:val="00F3678B"/>
    <w:rsid w:val="00F36B46"/>
    <w:rsid w:val="00F36E40"/>
    <w:rsid w:val="00F37B4B"/>
    <w:rsid w:val="00F37CDF"/>
    <w:rsid w:val="00F40942"/>
    <w:rsid w:val="00F40CFB"/>
    <w:rsid w:val="00F40DED"/>
    <w:rsid w:val="00F41D89"/>
    <w:rsid w:val="00F41EC3"/>
    <w:rsid w:val="00F431DC"/>
    <w:rsid w:val="00F439AB"/>
    <w:rsid w:val="00F43E2A"/>
    <w:rsid w:val="00F443F9"/>
    <w:rsid w:val="00F45893"/>
    <w:rsid w:val="00F4676C"/>
    <w:rsid w:val="00F476C5"/>
    <w:rsid w:val="00F47D9A"/>
    <w:rsid w:val="00F50507"/>
    <w:rsid w:val="00F52936"/>
    <w:rsid w:val="00F52C24"/>
    <w:rsid w:val="00F53451"/>
    <w:rsid w:val="00F54EE0"/>
    <w:rsid w:val="00F550B3"/>
    <w:rsid w:val="00F561F3"/>
    <w:rsid w:val="00F562B0"/>
    <w:rsid w:val="00F565BB"/>
    <w:rsid w:val="00F56FBF"/>
    <w:rsid w:val="00F6255A"/>
    <w:rsid w:val="00F6275C"/>
    <w:rsid w:val="00F63908"/>
    <w:rsid w:val="00F64C51"/>
    <w:rsid w:val="00F652AE"/>
    <w:rsid w:val="00F65347"/>
    <w:rsid w:val="00F65432"/>
    <w:rsid w:val="00F65BCF"/>
    <w:rsid w:val="00F662E8"/>
    <w:rsid w:val="00F66C5A"/>
    <w:rsid w:val="00F6725B"/>
    <w:rsid w:val="00F674D7"/>
    <w:rsid w:val="00F67E5C"/>
    <w:rsid w:val="00F67F10"/>
    <w:rsid w:val="00F7221C"/>
    <w:rsid w:val="00F7229E"/>
    <w:rsid w:val="00F72D44"/>
    <w:rsid w:val="00F7345C"/>
    <w:rsid w:val="00F739A3"/>
    <w:rsid w:val="00F739AF"/>
    <w:rsid w:val="00F73C10"/>
    <w:rsid w:val="00F74083"/>
    <w:rsid w:val="00F74735"/>
    <w:rsid w:val="00F75A52"/>
    <w:rsid w:val="00F761D5"/>
    <w:rsid w:val="00F763F0"/>
    <w:rsid w:val="00F80755"/>
    <w:rsid w:val="00F81D4D"/>
    <w:rsid w:val="00F81F71"/>
    <w:rsid w:val="00F8213E"/>
    <w:rsid w:val="00F82318"/>
    <w:rsid w:val="00F829C0"/>
    <w:rsid w:val="00F829F6"/>
    <w:rsid w:val="00F82B11"/>
    <w:rsid w:val="00F82EB3"/>
    <w:rsid w:val="00F85867"/>
    <w:rsid w:val="00F85ECD"/>
    <w:rsid w:val="00F8654C"/>
    <w:rsid w:val="00F872E0"/>
    <w:rsid w:val="00F87E6D"/>
    <w:rsid w:val="00F901F7"/>
    <w:rsid w:val="00F908AB"/>
    <w:rsid w:val="00F90FF7"/>
    <w:rsid w:val="00F927E9"/>
    <w:rsid w:val="00F927EF"/>
    <w:rsid w:val="00F930D2"/>
    <w:rsid w:val="00F9468A"/>
    <w:rsid w:val="00F958A8"/>
    <w:rsid w:val="00F962B4"/>
    <w:rsid w:val="00F9631E"/>
    <w:rsid w:val="00FA07DF"/>
    <w:rsid w:val="00FA143C"/>
    <w:rsid w:val="00FA1E67"/>
    <w:rsid w:val="00FA32F6"/>
    <w:rsid w:val="00FA37B2"/>
    <w:rsid w:val="00FA5CF3"/>
    <w:rsid w:val="00FA5F4E"/>
    <w:rsid w:val="00FA6A0F"/>
    <w:rsid w:val="00FA6B4E"/>
    <w:rsid w:val="00FA6D6B"/>
    <w:rsid w:val="00FA7310"/>
    <w:rsid w:val="00FA74C2"/>
    <w:rsid w:val="00FB0626"/>
    <w:rsid w:val="00FB1001"/>
    <w:rsid w:val="00FB1393"/>
    <w:rsid w:val="00FB266E"/>
    <w:rsid w:val="00FB3450"/>
    <w:rsid w:val="00FB37A9"/>
    <w:rsid w:val="00FB3ABF"/>
    <w:rsid w:val="00FB3E8F"/>
    <w:rsid w:val="00FB4186"/>
    <w:rsid w:val="00FB4A6E"/>
    <w:rsid w:val="00FB4B01"/>
    <w:rsid w:val="00FB5437"/>
    <w:rsid w:val="00FB54F5"/>
    <w:rsid w:val="00FB5881"/>
    <w:rsid w:val="00FB5D75"/>
    <w:rsid w:val="00FB5DB2"/>
    <w:rsid w:val="00FC005C"/>
    <w:rsid w:val="00FC0D48"/>
    <w:rsid w:val="00FC0FB3"/>
    <w:rsid w:val="00FC10CD"/>
    <w:rsid w:val="00FC1BBD"/>
    <w:rsid w:val="00FC2055"/>
    <w:rsid w:val="00FC3961"/>
    <w:rsid w:val="00FC4701"/>
    <w:rsid w:val="00FC52FD"/>
    <w:rsid w:val="00FC772A"/>
    <w:rsid w:val="00FC7881"/>
    <w:rsid w:val="00FD00C8"/>
    <w:rsid w:val="00FD0723"/>
    <w:rsid w:val="00FD073E"/>
    <w:rsid w:val="00FD0EB7"/>
    <w:rsid w:val="00FD339B"/>
    <w:rsid w:val="00FD3F0B"/>
    <w:rsid w:val="00FD489C"/>
    <w:rsid w:val="00FD4BF5"/>
    <w:rsid w:val="00FD5200"/>
    <w:rsid w:val="00FD54E2"/>
    <w:rsid w:val="00FD5D94"/>
    <w:rsid w:val="00FD5DA3"/>
    <w:rsid w:val="00FD5F27"/>
    <w:rsid w:val="00FD6597"/>
    <w:rsid w:val="00FD6CEB"/>
    <w:rsid w:val="00FE0064"/>
    <w:rsid w:val="00FE135F"/>
    <w:rsid w:val="00FE1DAF"/>
    <w:rsid w:val="00FE2C58"/>
    <w:rsid w:val="00FE377E"/>
    <w:rsid w:val="00FE3BEB"/>
    <w:rsid w:val="00FE4026"/>
    <w:rsid w:val="00FE4EB7"/>
    <w:rsid w:val="00FE6E15"/>
    <w:rsid w:val="00FE750F"/>
    <w:rsid w:val="00FE7DE1"/>
    <w:rsid w:val="00FF086A"/>
    <w:rsid w:val="00FF10FC"/>
    <w:rsid w:val="00FF1BA1"/>
    <w:rsid w:val="00FF255F"/>
    <w:rsid w:val="00FF5208"/>
    <w:rsid w:val="00FF672D"/>
    <w:rsid w:val="00FF6849"/>
    <w:rsid w:val="00FF6E37"/>
    <w:rsid w:val="00FF775F"/>
    <w:rsid w:val="01159EE5"/>
    <w:rsid w:val="018CA342"/>
    <w:rsid w:val="019E7CB1"/>
    <w:rsid w:val="01AD37F3"/>
    <w:rsid w:val="01E92602"/>
    <w:rsid w:val="0206B615"/>
    <w:rsid w:val="022FD200"/>
    <w:rsid w:val="0253069F"/>
    <w:rsid w:val="0274E61A"/>
    <w:rsid w:val="02A04447"/>
    <w:rsid w:val="02E47ABA"/>
    <w:rsid w:val="035258DA"/>
    <w:rsid w:val="03CB92B0"/>
    <w:rsid w:val="0409E7B7"/>
    <w:rsid w:val="04663361"/>
    <w:rsid w:val="049CE5F9"/>
    <w:rsid w:val="059DBBD1"/>
    <w:rsid w:val="05E68F43"/>
    <w:rsid w:val="0600DF85"/>
    <w:rsid w:val="064589CB"/>
    <w:rsid w:val="06D53012"/>
    <w:rsid w:val="0801E1BE"/>
    <w:rsid w:val="081CCA23"/>
    <w:rsid w:val="08A7B273"/>
    <w:rsid w:val="091AC689"/>
    <w:rsid w:val="0925AB4B"/>
    <w:rsid w:val="09291B51"/>
    <w:rsid w:val="093EC5EC"/>
    <w:rsid w:val="09EB4AC5"/>
    <w:rsid w:val="0B7F4B4A"/>
    <w:rsid w:val="0BA765C9"/>
    <w:rsid w:val="0C2C0BB7"/>
    <w:rsid w:val="0C59697D"/>
    <w:rsid w:val="0D8FC6C4"/>
    <w:rsid w:val="0DE7BEE9"/>
    <w:rsid w:val="0DF0FE7E"/>
    <w:rsid w:val="0E093B17"/>
    <w:rsid w:val="0E2BB34E"/>
    <w:rsid w:val="0E3A736B"/>
    <w:rsid w:val="0EFBAB89"/>
    <w:rsid w:val="0F51CF5F"/>
    <w:rsid w:val="1024EA3B"/>
    <w:rsid w:val="107D1BE4"/>
    <w:rsid w:val="11A0E114"/>
    <w:rsid w:val="11CED1FD"/>
    <w:rsid w:val="11D3C0DA"/>
    <w:rsid w:val="121C8325"/>
    <w:rsid w:val="128D4A4D"/>
    <w:rsid w:val="128D6212"/>
    <w:rsid w:val="13775C4D"/>
    <w:rsid w:val="1420D210"/>
    <w:rsid w:val="142AE1AA"/>
    <w:rsid w:val="143CDA76"/>
    <w:rsid w:val="1460EA4F"/>
    <w:rsid w:val="147062E6"/>
    <w:rsid w:val="148D6B41"/>
    <w:rsid w:val="14B3DD6B"/>
    <w:rsid w:val="1549B0E9"/>
    <w:rsid w:val="1606E917"/>
    <w:rsid w:val="1607DAB0"/>
    <w:rsid w:val="161D9BF8"/>
    <w:rsid w:val="16356716"/>
    <w:rsid w:val="1737D86B"/>
    <w:rsid w:val="1839B94E"/>
    <w:rsid w:val="18C9AAE5"/>
    <w:rsid w:val="18CBE7BB"/>
    <w:rsid w:val="1996BA52"/>
    <w:rsid w:val="19C04F73"/>
    <w:rsid w:val="1B2D1BCA"/>
    <w:rsid w:val="1B72D677"/>
    <w:rsid w:val="1B7E9FEB"/>
    <w:rsid w:val="1C964FCE"/>
    <w:rsid w:val="1D959703"/>
    <w:rsid w:val="1DCAE4AB"/>
    <w:rsid w:val="1DD73A6F"/>
    <w:rsid w:val="1F54B41E"/>
    <w:rsid w:val="1FC22258"/>
    <w:rsid w:val="2008A137"/>
    <w:rsid w:val="2060006F"/>
    <w:rsid w:val="20FC3573"/>
    <w:rsid w:val="20FEFE06"/>
    <w:rsid w:val="213682B1"/>
    <w:rsid w:val="21FEDC78"/>
    <w:rsid w:val="227E8528"/>
    <w:rsid w:val="22BC83C7"/>
    <w:rsid w:val="238DF3DC"/>
    <w:rsid w:val="23A3FA1F"/>
    <w:rsid w:val="24D74FC7"/>
    <w:rsid w:val="24FD5346"/>
    <w:rsid w:val="259476AE"/>
    <w:rsid w:val="25DDE9AB"/>
    <w:rsid w:val="26323CA1"/>
    <w:rsid w:val="2690E4C0"/>
    <w:rsid w:val="27301FC8"/>
    <w:rsid w:val="275849FA"/>
    <w:rsid w:val="27C18DCB"/>
    <w:rsid w:val="27EAE181"/>
    <w:rsid w:val="294A9EFC"/>
    <w:rsid w:val="297B6F6E"/>
    <w:rsid w:val="297D55E6"/>
    <w:rsid w:val="299E0E4D"/>
    <w:rsid w:val="29C0AEB9"/>
    <w:rsid w:val="29FA250B"/>
    <w:rsid w:val="2A45A0B9"/>
    <w:rsid w:val="2A62FA08"/>
    <w:rsid w:val="2B1E5DD0"/>
    <w:rsid w:val="2BCC9B49"/>
    <w:rsid w:val="2DE6CCD3"/>
    <w:rsid w:val="2E1296B5"/>
    <w:rsid w:val="2E8348AB"/>
    <w:rsid w:val="2E9F3168"/>
    <w:rsid w:val="2EB37EFD"/>
    <w:rsid w:val="2ECBD51D"/>
    <w:rsid w:val="2EF3C14B"/>
    <w:rsid w:val="2F189B91"/>
    <w:rsid w:val="2F637413"/>
    <w:rsid w:val="2F8CD52B"/>
    <w:rsid w:val="2FB6E6E8"/>
    <w:rsid w:val="30887094"/>
    <w:rsid w:val="30929283"/>
    <w:rsid w:val="30BA4D3D"/>
    <w:rsid w:val="31111915"/>
    <w:rsid w:val="31611BE4"/>
    <w:rsid w:val="31AD3013"/>
    <w:rsid w:val="31ADBA40"/>
    <w:rsid w:val="3252846E"/>
    <w:rsid w:val="3254F7E0"/>
    <w:rsid w:val="32AFE939"/>
    <w:rsid w:val="32D984F8"/>
    <w:rsid w:val="3475CA94"/>
    <w:rsid w:val="3505E3CA"/>
    <w:rsid w:val="3525E5C2"/>
    <w:rsid w:val="35E62B53"/>
    <w:rsid w:val="367EC1A8"/>
    <w:rsid w:val="377A5317"/>
    <w:rsid w:val="37AAEDCF"/>
    <w:rsid w:val="37C6B974"/>
    <w:rsid w:val="38027B19"/>
    <w:rsid w:val="389F3A3F"/>
    <w:rsid w:val="38B48AE7"/>
    <w:rsid w:val="39624D26"/>
    <w:rsid w:val="39DC57CB"/>
    <w:rsid w:val="39FCB248"/>
    <w:rsid w:val="3A374241"/>
    <w:rsid w:val="3AA193CF"/>
    <w:rsid w:val="3ADA8E04"/>
    <w:rsid w:val="3B5D3CAA"/>
    <w:rsid w:val="3C537C32"/>
    <w:rsid w:val="3C739680"/>
    <w:rsid w:val="3C883006"/>
    <w:rsid w:val="3CC1B5D2"/>
    <w:rsid w:val="3CE44038"/>
    <w:rsid w:val="3D08E3F2"/>
    <w:rsid w:val="3D6450B0"/>
    <w:rsid w:val="3E47C650"/>
    <w:rsid w:val="3E793521"/>
    <w:rsid w:val="3F0C6F7B"/>
    <w:rsid w:val="3F21CFF9"/>
    <w:rsid w:val="3F2AB71F"/>
    <w:rsid w:val="3F5BCA6E"/>
    <w:rsid w:val="3FC81B04"/>
    <w:rsid w:val="40B7AC98"/>
    <w:rsid w:val="40C8FDE1"/>
    <w:rsid w:val="40F869B9"/>
    <w:rsid w:val="414C8903"/>
    <w:rsid w:val="41745E27"/>
    <w:rsid w:val="41879EEB"/>
    <w:rsid w:val="42DBEF4F"/>
    <w:rsid w:val="42DFD854"/>
    <w:rsid w:val="42E99C9F"/>
    <w:rsid w:val="435764CF"/>
    <w:rsid w:val="43664174"/>
    <w:rsid w:val="43BBCFFD"/>
    <w:rsid w:val="447D2654"/>
    <w:rsid w:val="44AC342B"/>
    <w:rsid w:val="44CA4B97"/>
    <w:rsid w:val="45337AFA"/>
    <w:rsid w:val="45A31845"/>
    <w:rsid w:val="45EF39D7"/>
    <w:rsid w:val="46E04BD7"/>
    <w:rsid w:val="46E3A3BC"/>
    <w:rsid w:val="4738E8F8"/>
    <w:rsid w:val="479B4D68"/>
    <w:rsid w:val="47EB4F5A"/>
    <w:rsid w:val="4843946E"/>
    <w:rsid w:val="485CC41C"/>
    <w:rsid w:val="48CB5FE5"/>
    <w:rsid w:val="49454461"/>
    <w:rsid w:val="49B89780"/>
    <w:rsid w:val="49BC45BA"/>
    <w:rsid w:val="4A28D77F"/>
    <w:rsid w:val="4A37AFAF"/>
    <w:rsid w:val="4A5EB41B"/>
    <w:rsid w:val="4A7E7C1C"/>
    <w:rsid w:val="4AC097AB"/>
    <w:rsid w:val="4AE9F7D3"/>
    <w:rsid w:val="4C17D2DE"/>
    <w:rsid w:val="4C4E5666"/>
    <w:rsid w:val="4C5DAD4D"/>
    <w:rsid w:val="4C94C8BF"/>
    <w:rsid w:val="4CA15293"/>
    <w:rsid w:val="4CA4226E"/>
    <w:rsid w:val="4CAEF0DD"/>
    <w:rsid w:val="4CCB5B64"/>
    <w:rsid w:val="4D0550A9"/>
    <w:rsid w:val="4D3E537A"/>
    <w:rsid w:val="4D6BA284"/>
    <w:rsid w:val="4D8E94AD"/>
    <w:rsid w:val="4DDA41B7"/>
    <w:rsid w:val="4DF2CD11"/>
    <w:rsid w:val="4E3781A5"/>
    <w:rsid w:val="4E592D65"/>
    <w:rsid w:val="4FBB65DE"/>
    <w:rsid w:val="5022294A"/>
    <w:rsid w:val="502AE408"/>
    <w:rsid w:val="5037F4A6"/>
    <w:rsid w:val="50B5980D"/>
    <w:rsid w:val="51720CE1"/>
    <w:rsid w:val="51FA399A"/>
    <w:rsid w:val="52130A22"/>
    <w:rsid w:val="52213169"/>
    <w:rsid w:val="524FFBD3"/>
    <w:rsid w:val="527DD7C9"/>
    <w:rsid w:val="52A2ABD9"/>
    <w:rsid w:val="5326A26A"/>
    <w:rsid w:val="537651B3"/>
    <w:rsid w:val="5453F6D1"/>
    <w:rsid w:val="549E1AC3"/>
    <w:rsid w:val="54AEBD60"/>
    <w:rsid w:val="55833D01"/>
    <w:rsid w:val="5667C0EB"/>
    <w:rsid w:val="56920788"/>
    <w:rsid w:val="56E6B6DD"/>
    <w:rsid w:val="56E7D741"/>
    <w:rsid w:val="5726C2E2"/>
    <w:rsid w:val="577C3F12"/>
    <w:rsid w:val="57A6782A"/>
    <w:rsid w:val="57BDAF5D"/>
    <w:rsid w:val="57C29110"/>
    <w:rsid w:val="583147E0"/>
    <w:rsid w:val="58605E41"/>
    <w:rsid w:val="5897E1D9"/>
    <w:rsid w:val="58E007DB"/>
    <w:rsid w:val="58F22019"/>
    <w:rsid w:val="594F5163"/>
    <w:rsid w:val="59C8BDCE"/>
    <w:rsid w:val="59D36A9C"/>
    <w:rsid w:val="59DF0D6A"/>
    <w:rsid w:val="5A1ABCE1"/>
    <w:rsid w:val="5AB004D9"/>
    <w:rsid w:val="5AB6279D"/>
    <w:rsid w:val="5B4DB866"/>
    <w:rsid w:val="5B4F7000"/>
    <w:rsid w:val="5BF1D3C0"/>
    <w:rsid w:val="5C4EB6E4"/>
    <w:rsid w:val="5CE2CDEB"/>
    <w:rsid w:val="5D2CBFD3"/>
    <w:rsid w:val="5D696E65"/>
    <w:rsid w:val="5E1BD5B5"/>
    <w:rsid w:val="5E1C609B"/>
    <w:rsid w:val="5E28FCBA"/>
    <w:rsid w:val="5E2BFF0B"/>
    <w:rsid w:val="5F9CAC96"/>
    <w:rsid w:val="6051949D"/>
    <w:rsid w:val="60F4E284"/>
    <w:rsid w:val="62091E0E"/>
    <w:rsid w:val="622ECEB7"/>
    <w:rsid w:val="62C4BE51"/>
    <w:rsid w:val="62DB9E31"/>
    <w:rsid w:val="630FB2B8"/>
    <w:rsid w:val="632412EC"/>
    <w:rsid w:val="63426BE6"/>
    <w:rsid w:val="63CA4147"/>
    <w:rsid w:val="6492ECBE"/>
    <w:rsid w:val="64DB5BC0"/>
    <w:rsid w:val="65000CA3"/>
    <w:rsid w:val="6536A4CA"/>
    <w:rsid w:val="6563408E"/>
    <w:rsid w:val="65A2EF5E"/>
    <w:rsid w:val="65D0BA17"/>
    <w:rsid w:val="65F652D8"/>
    <w:rsid w:val="6733A912"/>
    <w:rsid w:val="678B2A5A"/>
    <w:rsid w:val="685FA10B"/>
    <w:rsid w:val="689206D4"/>
    <w:rsid w:val="6898A2A9"/>
    <w:rsid w:val="69869A02"/>
    <w:rsid w:val="6A55B3E7"/>
    <w:rsid w:val="6A81BCED"/>
    <w:rsid w:val="6D096418"/>
    <w:rsid w:val="6D5BDC93"/>
    <w:rsid w:val="6D842932"/>
    <w:rsid w:val="6DEE7E8D"/>
    <w:rsid w:val="6DF5DD73"/>
    <w:rsid w:val="6E4B4057"/>
    <w:rsid w:val="6E789D9A"/>
    <w:rsid w:val="6F2CF9F9"/>
    <w:rsid w:val="6F32AD74"/>
    <w:rsid w:val="6F373A1C"/>
    <w:rsid w:val="6F4ADC9B"/>
    <w:rsid w:val="6F73B5CD"/>
    <w:rsid w:val="6FB00B7C"/>
    <w:rsid w:val="703EC056"/>
    <w:rsid w:val="7045221C"/>
    <w:rsid w:val="70D1C984"/>
    <w:rsid w:val="71301068"/>
    <w:rsid w:val="71348147"/>
    <w:rsid w:val="71403B39"/>
    <w:rsid w:val="71845261"/>
    <w:rsid w:val="720AFB4D"/>
    <w:rsid w:val="722B0B74"/>
    <w:rsid w:val="73818F79"/>
    <w:rsid w:val="73CB4D46"/>
    <w:rsid w:val="73D49DFB"/>
    <w:rsid w:val="73FB8163"/>
    <w:rsid w:val="7489E9B1"/>
    <w:rsid w:val="748DD43D"/>
    <w:rsid w:val="75642487"/>
    <w:rsid w:val="75BB667C"/>
    <w:rsid w:val="75C23CE4"/>
    <w:rsid w:val="75C2596D"/>
    <w:rsid w:val="75C27F23"/>
    <w:rsid w:val="76327EC2"/>
    <w:rsid w:val="77325141"/>
    <w:rsid w:val="7817E700"/>
    <w:rsid w:val="78A6BC34"/>
    <w:rsid w:val="78C294E1"/>
    <w:rsid w:val="78C7A74A"/>
    <w:rsid w:val="78FC0941"/>
    <w:rsid w:val="790E819C"/>
    <w:rsid w:val="79D11C26"/>
    <w:rsid w:val="7A176703"/>
    <w:rsid w:val="7A9F6B40"/>
    <w:rsid w:val="7B83179C"/>
    <w:rsid w:val="7C4238F3"/>
    <w:rsid w:val="7C94C362"/>
    <w:rsid w:val="7C9AD9F8"/>
    <w:rsid w:val="7CD3D7AE"/>
    <w:rsid w:val="7D8C8201"/>
    <w:rsid w:val="7DDF4AB4"/>
    <w:rsid w:val="7E056A30"/>
    <w:rsid w:val="7E10EA16"/>
    <w:rsid w:val="7ED08E27"/>
    <w:rsid w:val="7F6167F7"/>
    <w:rsid w:val="7FA29F42"/>
    <w:rsid w:val="7FCA3DBA"/>
    <w:rsid w:val="7FE673CA"/>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FFB949B"/>
  <w15:chartTrackingRefBased/>
  <w15:docId w15:val="{FCB3CB89-2372-4254-A19D-2ED28721C4F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kern w:val="2"/>
        <w:lang w:val="en-NZ"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qFormat="1"/>
    <w:lsdException w:name="heading 2" w:semiHidden="1" w:unhideWhenUsed="1" w:qFormat="1"/>
    <w:lsdException w:name="heading 3" w:qFormat="1"/>
    <w:lsdException w:name="heading 4" w:qFormat="1"/>
    <w:lsdException w:name="heading 5" w:semiHidden="1" w:uiPriority="9"/>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lsdException w:name="annotation text" w:semiHidden="1"/>
    <w:lsdException w:name="header" w:semiHidden="1"/>
    <w:lsdException w:name="footer" w:semiHidden="1"/>
    <w:lsdException w:name="index heading" w:semiHidden="1"/>
    <w:lsdException w:name="caption" w:semiHidden="1" w:uiPriority="35" w:unhideWhenUsed="1" w:qFormat="1"/>
    <w:lsdException w:name="table of figures" w:semiHidden="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Number" w:semiHidden="1"/>
    <w:lsdException w:name="List 4" w:semiHidden="1" w:unhideWhenUsed="1"/>
    <w:lsdException w:name="List 5" w:semiHidden="1" w:unhideWhenUsed="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lsdException w:name="Emphasis" w:uiPriority="20"/>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Intense Emphasis" w:uiPriority="21"/>
    <w:lsdException w:name="Subtle Reference" w:uiPriority="31"/>
    <w:lsdException w:name="Intense Reference" w:uiPriority="32"/>
    <w:lsdException w:name="Book Title" w:uiPriority="33"/>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F7429"/>
    <w:pPr>
      <w:spacing w:before="240" w:after="120" w:line="264" w:lineRule="auto"/>
    </w:pPr>
    <w:rPr>
      <w:rFonts w:ascii="Open Sans" w:hAnsi="Open Sans" w:cs="Arial"/>
      <w:sz w:val="24"/>
      <w:szCs w:val="22"/>
    </w:rPr>
  </w:style>
  <w:style w:type="paragraph" w:styleId="Heading1">
    <w:name w:val="heading 1"/>
    <w:basedOn w:val="Normal"/>
    <w:next w:val="Normal"/>
    <w:link w:val="Heading1Char"/>
    <w:uiPriority w:val="99"/>
    <w:qFormat/>
    <w:rsid w:val="00BA18ED"/>
    <w:pPr>
      <w:keepNext/>
      <w:keepLines/>
      <w:spacing w:before="360" w:after="360" w:line="240" w:lineRule="auto"/>
      <w:outlineLvl w:val="0"/>
    </w:pPr>
    <w:rPr>
      <w:rFonts w:eastAsiaTheme="majorEastAsia"/>
      <w:b/>
      <w:bCs/>
      <w:color w:val="014700" w:themeColor="text2"/>
      <w:sz w:val="60"/>
      <w:szCs w:val="28"/>
    </w:rPr>
  </w:style>
  <w:style w:type="paragraph" w:styleId="Heading2">
    <w:name w:val="heading 2"/>
    <w:basedOn w:val="Normal"/>
    <w:next w:val="Normal"/>
    <w:link w:val="Heading2Char"/>
    <w:uiPriority w:val="99"/>
    <w:qFormat/>
    <w:rsid w:val="00BE6027"/>
    <w:pPr>
      <w:spacing w:before="280" w:line="240" w:lineRule="auto"/>
      <w:outlineLvl w:val="1"/>
    </w:pPr>
    <w:rPr>
      <w:b/>
      <w:color w:val="416B51" w:themeColor="accent3"/>
      <w:sz w:val="48"/>
      <w:szCs w:val="28"/>
    </w:rPr>
  </w:style>
  <w:style w:type="paragraph" w:styleId="Heading3">
    <w:name w:val="heading 3"/>
    <w:basedOn w:val="Heading2"/>
    <w:next w:val="Normal"/>
    <w:link w:val="Heading3Char"/>
    <w:uiPriority w:val="99"/>
    <w:qFormat/>
    <w:rsid w:val="00951A37"/>
    <w:pPr>
      <w:spacing w:before="240"/>
      <w:outlineLvl w:val="2"/>
    </w:pPr>
    <w:rPr>
      <w:color w:val="404040" w:themeColor="text1" w:themeTint="BF"/>
      <w:sz w:val="36"/>
      <w:szCs w:val="24"/>
    </w:rPr>
  </w:style>
  <w:style w:type="paragraph" w:styleId="Heading4">
    <w:name w:val="heading 4"/>
    <w:basedOn w:val="Heading3"/>
    <w:next w:val="Normal"/>
    <w:link w:val="Heading4Char"/>
    <w:uiPriority w:val="99"/>
    <w:qFormat/>
    <w:rsid w:val="00B356D2"/>
    <w:pPr>
      <w:spacing w:after="360"/>
      <w:outlineLvl w:val="3"/>
    </w:pPr>
    <w:rPr>
      <w:color w:val="595959" w:themeColor="text1" w:themeTint="A6"/>
      <w:sz w:val="28"/>
    </w:rPr>
  </w:style>
  <w:style w:type="paragraph" w:styleId="Heading5">
    <w:name w:val="heading 5"/>
    <w:basedOn w:val="Normal"/>
    <w:next w:val="Normal"/>
    <w:link w:val="Heading5Char"/>
    <w:uiPriority w:val="9"/>
    <w:semiHidden/>
    <w:unhideWhenUsed/>
    <w:rsid w:val="007F3ACD"/>
    <w:pPr>
      <w:keepNext/>
      <w:keepLines/>
      <w:numPr>
        <w:ilvl w:val="4"/>
        <w:numId w:val="5"/>
      </w:numPr>
      <w:spacing w:before="200"/>
      <w:outlineLvl w:val="4"/>
    </w:pPr>
    <w:rPr>
      <w:rFonts w:eastAsiaTheme="majorEastAsia" w:cstheme="majorBidi"/>
      <w:color w:val="053547" w:themeColor="accent1" w:themeShade="7F"/>
    </w:rPr>
  </w:style>
  <w:style w:type="paragraph" w:styleId="Heading6">
    <w:name w:val="heading 6"/>
    <w:basedOn w:val="Normal"/>
    <w:next w:val="Normal"/>
    <w:link w:val="Heading6Char"/>
    <w:uiPriority w:val="9"/>
    <w:semiHidden/>
    <w:unhideWhenUsed/>
    <w:qFormat/>
    <w:rsid w:val="007F3ACD"/>
    <w:pPr>
      <w:keepNext/>
      <w:keepLines/>
      <w:spacing w:before="200" w:after="0"/>
      <w:outlineLvl w:val="5"/>
    </w:pPr>
    <w:rPr>
      <w:rFonts w:eastAsiaTheme="majorEastAsia" w:cstheme="majorBidi"/>
      <w:i/>
      <w:iCs/>
      <w:color w:val="053547" w:themeColor="accent1" w:themeShade="7F"/>
    </w:rPr>
  </w:style>
  <w:style w:type="paragraph" w:styleId="Heading7">
    <w:name w:val="heading 7"/>
    <w:basedOn w:val="Normal"/>
    <w:next w:val="Normal"/>
    <w:link w:val="Heading7Char"/>
    <w:uiPriority w:val="9"/>
    <w:semiHidden/>
    <w:unhideWhenUsed/>
    <w:qFormat/>
    <w:rsid w:val="007F3ACD"/>
    <w:pPr>
      <w:keepNext/>
      <w:keepLines/>
      <w:spacing w:before="200" w:after="0"/>
      <w:outlineLvl w:val="6"/>
    </w:pPr>
    <w:rPr>
      <w:rFonts w:eastAsiaTheme="majorEastAsia" w:cstheme="majorBidi"/>
      <w:i/>
      <w:iCs/>
      <w:color w:val="404040" w:themeColor="text1" w:themeTint="BF"/>
    </w:rPr>
  </w:style>
  <w:style w:type="paragraph" w:styleId="Heading8">
    <w:name w:val="heading 8"/>
    <w:basedOn w:val="Normal"/>
    <w:next w:val="Normal"/>
    <w:link w:val="Heading8Char"/>
    <w:uiPriority w:val="9"/>
    <w:semiHidden/>
    <w:unhideWhenUsed/>
    <w:qFormat/>
    <w:rsid w:val="007F3ACD"/>
    <w:pPr>
      <w:keepNext/>
      <w:keepLines/>
      <w:spacing w:before="200" w:after="0"/>
      <w:outlineLvl w:val="7"/>
    </w:pPr>
    <w:rPr>
      <w:rFonts w:eastAsiaTheme="majorEastAsia" w:cstheme="majorBidi"/>
      <w:color w:val="404040" w:themeColor="text1" w:themeTint="BF"/>
      <w:szCs w:val="20"/>
    </w:rPr>
  </w:style>
  <w:style w:type="paragraph" w:styleId="Heading9">
    <w:name w:val="heading 9"/>
    <w:basedOn w:val="Normal"/>
    <w:next w:val="Normal"/>
    <w:link w:val="Heading9Char"/>
    <w:uiPriority w:val="9"/>
    <w:semiHidden/>
    <w:unhideWhenUsed/>
    <w:qFormat/>
    <w:rsid w:val="007F3ACD"/>
    <w:pPr>
      <w:keepNext/>
      <w:keepLines/>
      <w:spacing w:before="200" w:after="0"/>
      <w:outlineLvl w:val="8"/>
    </w:pPr>
    <w:rPr>
      <w:rFonts w:eastAsiaTheme="majorEastAsia"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9"/>
    <w:rsid w:val="00BA18ED"/>
    <w:rPr>
      <w:rFonts w:ascii="Open Sans" w:eastAsiaTheme="majorEastAsia" w:hAnsi="Open Sans" w:cs="Arial"/>
      <w:b/>
      <w:bCs/>
      <w:color w:val="014700" w:themeColor="text2"/>
      <w:sz w:val="60"/>
      <w:szCs w:val="28"/>
    </w:rPr>
  </w:style>
  <w:style w:type="character" w:customStyle="1" w:styleId="Heading2Char">
    <w:name w:val="Heading 2 Char"/>
    <w:basedOn w:val="DefaultParagraphFont"/>
    <w:link w:val="Heading2"/>
    <w:uiPriority w:val="99"/>
    <w:rsid w:val="00BE6027"/>
    <w:rPr>
      <w:rFonts w:ascii="Open Sans" w:hAnsi="Open Sans" w:cs="Arial"/>
      <w:b/>
      <w:color w:val="416B51" w:themeColor="accent3"/>
      <w:sz w:val="48"/>
      <w:szCs w:val="28"/>
    </w:rPr>
  </w:style>
  <w:style w:type="character" w:customStyle="1" w:styleId="Heading3Char">
    <w:name w:val="Heading 3 Char"/>
    <w:basedOn w:val="DefaultParagraphFont"/>
    <w:link w:val="Heading3"/>
    <w:uiPriority w:val="99"/>
    <w:rsid w:val="00951A37"/>
    <w:rPr>
      <w:rFonts w:ascii="Open Sans" w:hAnsi="Open Sans" w:cs="Arial"/>
      <w:b/>
      <w:color w:val="404040" w:themeColor="text1" w:themeTint="BF"/>
      <w:sz w:val="36"/>
      <w:szCs w:val="24"/>
    </w:rPr>
  </w:style>
  <w:style w:type="character" w:customStyle="1" w:styleId="Heading4Char">
    <w:name w:val="Heading 4 Char"/>
    <w:basedOn w:val="DefaultParagraphFont"/>
    <w:link w:val="Heading4"/>
    <w:uiPriority w:val="99"/>
    <w:rsid w:val="00B356D2"/>
    <w:rPr>
      <w:rFonts w:ascii="Open Sans" w:hAnsi="Open Sans" w:cs="Arial"/>
      <w:b/>
      <w:color w:val="595959" w:themeColor="text1" w:themeTint="A6"/>
      <w:sz w:val="28"/>
      <w:szCs w:val="24"/>
    </w:rPr>
  </w:style>
  <w:style w:type="paragraph" w:styleId="ListParagraph">
    <w:name w:val="List Paragraph"/>
    <w:aliases w:val="Bullet number"/>
    <w:basedOn w:val="Normal"/>
    <w:uiPriority w:val="34"/>
    <w:rsid w:val="00184571"/>
    <w:pPr>
      <w:numPr>
        <w:numId w:val="19"/>
      </w:numPr>
      <w:spacing w:after="240"/>
      <w:contextualSpacing/>
    </w:pPr>
  </w:style>
  <w:style w:type="paragraph" w:styleId="List5">
    <w:name w:val="List 5"/>
    <w:basedOn w:val="Normal"/>
    <w:uiPriority w:val="99"/>
    <w:semiHidden/>
    <w:rsid w:val="00C5215F"/>
    <w:pPr>
      <w:numPr>
        <w:ilvl w:val="4"/>
        <w:numId w:val="1"/>
      </w:numPr>
      <w:contextualSpacing/>
    </w:pPr>
  </w:style>
  <w:style w:type="paragraph" w:styleId="List">
    <w:name w:val="List"/>
    <w:basedOn w:val="Normal"/>
    <w:uiPriority w:val="99"/>
    <w:rsid w:val="00F06EE8"/>
    <w:pPr>
      <w:numPr>
        <w:numId w:val="1"/>
      </w:numPr>
      <w:ind w:left="454" w:hanging="454"/>
    </w:pPr>
  </w:style>
  <w:style w:type="paragraph" w:styleId="List2">
    <w:name w:val="List 2"/>
    <w:basedOn w:val="Normal"/>
    <w:uiPriority w:val="99"/>
    <w:rsid w:val="00906EAA"/>
    <w:pPr>
      <w:numPr>
        <w:ilvl w:val="1"/>
        <w:numId w:val="1"/>
      </w:numPr>
      <w:ind w:left="908" w:hanging="454"/>
    </w:pPr>
  </w:style>
  <w:style w:type="table" w:styleId="TableGrid">
    <w:name w:val="Table Grid"/>
    <w:basedOn w:val="TableNormal"/>
    <w:uiPriority w:val="59"/>
    <w:rsid w:val="003E3722"/>
    <w:rPr>
      <w:rFonts w:ascii="Verdana" w:hAnsi="Verdana"/>
      <w:sz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itle">
    <w:name w:val="Title"/>
    <w:basedOn w:val="Normal"/>
    <w:next w:val="Normal"/>
    <w:link w:val="TitleChar"/>
    <w:uiPriority w:val="99"/>
    <w:rsid w:val="006B19BD"/>
    <w:pPr>
      <w:spacing w:after="300"/>
      <w:contextualSpacing/>
    </w:pPr>
    <w:rPr>
      <w:rFonts w:ascii="Georgia" w:eastAsiaTheme="majorEastAsia" w:hAnsi="Georgia" w:cs="Times New Roman"/>
      <w:spacing w:val="5"/>
      <w:kern w:val="28"/>
      <w:sz w:val="36"/>
      <w:szCs w:val="52"/>
    </w:rPr>
  </w:style>
  <w:style w:type="character" w:customStyle="1" w:styleId="TitleChar">
    <w:name w:val="Title Char"/>
    <w:basedOn w:val="DefaultParagraphFont"/>
    <w:link w:val="Title"/>
    <w:uiPriority w:val="99"/>
    <w:rsid w:val="006B19BD"/>
    <w:rPr>
      <w:rFonts w:ascii="Georgia" w:eastAsiaTheme="majorEastAsia" w:hAnsi="Georgia"/>
      <w:spacing w:val="5"/>
      <w:kern w:val="28"/>
      <w:sz w:val="36"/>
      <w:szCs w:val="52"/>
    </w:rPr>
  </w:style>
  <w:style w:type="paragraph" w:styleId="Subtitle">
    <w:name w:val="Subtitle"/>
    <w:basedOn w:val="Normal"/>
    <w:next w:val="Normal"/>
    <w:link w:val="SubtitleChar"/>
    <w:uiPriority w:val="99"/>
    <w:rsid w:val="006B19BD"/>
    <w:pPr>
      <w:numPr>
        <w:ilvl w:val="1"/>
      </w:numPr>
    </w:pPr>
    <w:rPr>
      <w:rFonts w:eastAsiaTheme="majorEastAsia" w:cs="Times New Roman"/>
      <w:b/>
      <w:iCs/>
      <w:spacing w:val="15"/>
      <w:sz w:val="28"/>
      <w:szCs w:val="24"/>
    </w:rPr>
  </w:style>
  <w:style w:type="character" w:customStyle="1" w:styleId="SubtitleChar">
    <w:name w:val="Subtitle Char"/>
    <w:basedOn w:val="DefaultParagraphFont"/>
    <w:link w:val="Subtitle"/>
    <w:uiPriority w:val="99"/>
    <w:rsid w:val="006B19BD"/>
    <w:rPr>
      <w:rFonts w:ascii="Verdana" w:eastAsiaTheme="majorEastAsia" w:hAnsi="Verdana"/>
      <w:b/>
      <w:iCs/>
      <w:spacing w:val="15"/>
      <w:sz w:val="28"/>
      <w:szCs w:val="24"/>
    </w:rPr>
  </w:style>
  <w:style w:type="character" w:styleId="SubtleEmphasis">
    <w:name w:val="Subtle Emphasis"/>
    <w:basedOn w:val="Heading4Char"/>
    <w:uiPriority w:val="99"/>
    <w:rsid w:val="006B19BD"/>
    <w:rPr>
      <w:rFonts w:ascii="Verdana" w:hAnsi="Verdana" w:cs="Times New Roman"/>
      <w:b/>
      <w:i w:val="0"/>
      <w:iCs/>
      <w:color w:val="auto"/>
      <w:sz w:val="20"/>
      <w:szCs w:val="24"/>
    </w:rPr>
  </w:style>
  <w:style w:type="paragraph" w:customStyle="1" w:styleId="Bullet1">
    <w:name w:val="Bullet1"/>
    <w:basedOn w:val="Normal"/>
    <w:qFormat/>
    <w:rsid w:val="00BA18ED"/>
    <w:pPr>
      <w:numPr>
        <w:numId w:val="6"/>
      </w:numPr>
      <w:suppressAutoHyphens/>
      <w:autoSpaceDE w:val="0"/>
      <w:autoSpaceDN w:val="0"/>
      <w:adjustRightInd w:val="0"/>
      <w:spacing w:before="160" w:after="160" w:line="240" w:lineRule="auto"/>
      <w:textAlignment w:val="center"/>
    </w:pPr>
    <w:rPr>
      <w:rFonts w:eastAsia="Times New Roman"/>
      <w:kern w:val="28"/>
      <w:szCs w:val="20"/>
      <w:lang w:val="en-US"/>
    </w:rPr>
  </w:style>
  <w:style w:type="paragraph" w:customStyle="1" w:styleId="Bullet2">
    <w:name w:val="Bullet2"/>
    <w:qFormat/>
    <w:rsid w:val="00A643A3"/>
    <w:pPr>
      <w:numPr>
        <w:numId w:val="4"/>
      </w:numPr>
      <w:spacing w:before="120" w:after="120"/>
      <w:ind w:left="924" w:hanging="357"/>
    </w:pPr>
    <w:rPr>
      <w:rFonts w:ascii="Open Sans" w:eastAsia="Times New Roman" w:hAnsi="Open Sans"/>
      <w:sz w:val="24"/>
    </w:rPr>
  </w:style>
  <w:style w:type="character" w:customStyle="1" w:styleId="Heading5Char">
    <w:name w:val="Heading 5 Char"/>
    <w:basedOn w:val="DefaultParagraphFont"/>
    <w:link w:val="Heading5"/>
    <w:uiPriority w:val="9"/>
    <w:semiHidden/>
    <w:rsid w:val="007F3ACD"/>
    <w:rPr>
      <w:rFonts w:ascii="Verdana" w:eastAsiaTheme="majorEastAsia" w:hAnsi="Verdana" w:cstheme="majorBidi"/>
      <w:color w:val="053547" w:themeColor="accent1" w:themeShade="7F"/>
      <w:szCs w:val="22"/>
    </w:rPr>
  </w:style>
  <w:style w:type="character" w:styleId="Strong">
    <w:name w:val="Strong"/>
    <w:basedOn w:val="Heading4Char"/>
    <w:uiPriority w:val="22"/>
    <w:rsid w:val="007C2143"/>
    <w:rPr>
      <w:rFonts w:ascii="Verdana" w:hAnsi="Verdana" w:cs="Arial"/>
      <w:b w:val="0"/>
      <w:bCs/>
      <w:i w:val="0"/>
      <w:color w:val="595959" w:themeColor="text1" w:themeTint="A6"/>
      <w:sz w:val="20"/>
      <w:szCs w:val="24"/>
    </w:rPr>
  </w:style>
  <w:style w:type="paragraph" w:styleId="TOCHeading">
    <w:name w:val="TOC Heading"/>
    <w:basedOn w:val="Heading2"/>
    <w:next w:val="Normal"/>
    <w:uiPriority w:val="39"/>
    <w:unhideWhenUsed/>
    <w:qFormat/>
    <w:rsid w:val="0021195C"/>
    <w:pPr>
      <w:spacing w:before="240"/>
      <w:outlineLvl w:val="9"/>
    </w:pPr>
    <w:rPr>
      <w:rFonts w:cstheme="majorBidi"/>
      <w:lang w:val="en-US" w:eastAsia="ja-JP"/>
    </w:rPr>
  </w:style>
  <w:style w:type="paragraph" w:styleId="NoSpacing">
    <w:name w:val="No Spacing"/>
    <w:basedOn w:val="BodyText"/>
    <w:uiPriority w:val="1"/>
    <w:rsid w:val="003B0A38"/>
  </w:style>
  <w:style w:type="paragraph" w:styleId="Quote">
    <w:name w:val="Quote"/>
    <w:basedOn w:val="Normal"/>
    <w:next w:val="Normal"/>
    <w:link w:val="QuoteChar"/>
    <w:uiPriority w:val="29"/>
    <w:rsid w:val="002D367B"/>
    <w:rPr>
      <w:i/>
      <w:iCs/>
      <w:color w:val="000000" w:themeColor="text1"/>
    </w:rPr>
  </w:style>
  <w:style w:type="character" w:customStyle="1" w:styleId="QuoteChar">
    <w:name w:val="Quote Char"/>
    <w:basedOn w:val="DefaultParagraphFont"/>
    <w:link w:val="Quote"/>
    <w:uiPriority w:val="29"/>
    <w:rsid w:val="002D367B"/>
    <w:rPr>
      <w:rFonts w:ascii="Verdana" w:hAnsi="Verdana" w:cs="Arial"/>
      <w:i/>
      <w:iCs/>
      <w:color w:val="000000" w:themeColor="text1"/>
      <w:sz w:val="22"/>
      <w:szCs w:val="22"/>
    </w:rPr>
  </w:style>
  <w:style w:type="character" w:styleId="Emphasis">
    <w:name w:val="Emphasis"/>
    <w:basedOn w:val="DefaultParagraphFont"/>
    <w:uiPriority w:val="20"/>
    <w:rsid w:val="000A576B"/>
    <w:rPr>
      <w:rFonts w:ascii="Verdana" w:hAnsi="Verdana"/>
      <w:b/>
      <w:sz w:val="20"/>
    </w:rPr>
  </w:style>
  <w:style w:type="paragraph" w:styleId="IntenseQuote">
    <w:name w:val="Intense Quote"/>
    <w:basedOn w:val="Normal"/>
    <w:next w:val="Normal"/>
    <w:link w:val="IntenseQuoteChar"/>
    <w:uiPriority w:val="30"/>
    <w:rsid w:val="003B0A38"/>
    <w:pPr>
      <w:pBdr>
        <w:bottom w:val="single" w:sz="4" w:space="4" w:color="0A6D8F" w:themeColor="accent1"/>
      </w:pBdr>
      <w:spacing w:before="200" w:after="280"/>
      <w:ind w:left="936" w:right="936"/>
    </w:pPr>
    <w:rPr>
      <w:b/>
      <w:bCs/>
      <w:i/>
      <w:iCs/>
    </w:rPr>
  </w:style>
  <w:style w:type="character" w:customStyle="1" w:styleId="IntenseQuoteChar">
    <w:name w:val="Intense Quote Char"/>
    <w:basedOn w:val="DefaultParagraphFont"/>
    <w:link w:val="IntenseQuote"/>
    <w:uiPriority w:val="30"/>
    <w:rsid w:val="003B0A38"/>
    <w:rPr>
      <w:rFonts w:ascii="Verdana" w:hAnsi="Verdana" w:cs="Arial"/>
      <w:b/>
      <w:bCs/>
      <w:i/>
      <w:iCs/>
      <w:szCs w:val="22"/>
    </w:rPr>
  </w:style>
  <w:style w:type="paragraph" w:styleId="ListBullet2">
    <w:name w:val="List Bullet 2"/>
    <w:basedOn w:val="Normal"/>
    <w:uiPriority w:val="99"/>
    <w:rsid w:val="006B19BD"/>
    <w:pPr>
      <w:numPr>
        <w:numId w:val="3"/>
      </w:numPr>
      <w:tabs>
        <w:tab w:val="clear" w:pos="643"/>
      </w:tabs>
      <w:contextualSpacing/>
    </w:pPr>
  </w:style>
  <w:style w:type="paragraph" w:styleId="ListBullet">
    <w:name w:val="List Bullet"/>
    <w:basedOn w:val="Normal"/>
    <w:uiPriority w:val="99"/>
    <w:rsid w:val="003B0A38"/>
    <w:pPr>
      <w:numPr>
        <w:numId w:val="2"/>
      </w:numPr>
      <w:contextualSpacing/>
    </w:pPr>
  </w:style>
  <w:style w:type="character" w:styleId="BookTitle">
    <w:name w:val="Book Title"/>
    <w:basedOn w:val="DefaultParagraphFont"/>
    <w:uiPriority w:val="33"/>
    <w:rsid w:val="003E3722"/>
    <w:rPr>
      <w:rFonts w:ascii="Verdana" w:hAnsi="Verdana"/>
      <w:b w:val="0"/>
      <w:bCs/>
      <w:i/>
      <w:caps w:val="0"/>
      <w:smallCaps w:val="0"/>
      <w:spacing w:val="5"/>
      <w:sz w:val="20"/>
    </w:rPr>
  </w:style>
  <w:style w:type="character" w:styleId="IntenseReference">
    <w:name w:val="Intense Reference"/>
    <w:basedOn w:val="DefaultParagraphFont"/>
    <w:uiPriority w:val="32"/>
    <w:rsid w:val="003B0A38"/>
    <w:rPr>
      <w:b/>
      <w:bCs/>
      <w:smallCaps/>
      <w:spacing w:val="5"/>
    </w:rPr>
  </w:style>
  <w:style w:type="character" w:styleId="SubtleReference">
    <w:name w:val="Subtle Reference"/>
    <w:basedOn w:val="DefaultParagraphFont"/>
    <w:uiPriority w:val="31"/>
    <w:rsid w:val="003B0A38"/>
    <w:rPr>
      <w:smallCaps/>
    </w:rPr>
  </w:style>
  <w:style w:type="character" w:styleId="IntenseEmphasis">
    <w:name w:val="Intense Emphasis"/>
    <w:basedOn w:val="DefaultParagraphFont"/>
    <w:uiPriority w:val="21"/>
    <w:rsid w:val="003B0A38"/>
    <w:rPr>
      <w:b/>
      <w:bCs/>
      <w:i/>
      <w:iCs/>
      <w:color w:val="auto"/>
    </w:rPr>
  </w:style>
  <w:style w:type="paragraph" w:styleId="BlockText">
    <w:name w:val="Block Text"/>
    <w:basedOn w:val="Normal"/>
    <w:uiPriority w:val="99"/>
    <w:semiHidden/>
    <w:rsid w:val="003E3722"/>
    <w:pPr>
      <w:pBdr>
        <w:top w:val="single" w:sz="2" w:space="10" w:color="0A6D8F" w:themeColor="accent1" w:shadow="1" w:frame="1"/>
        <w:left w:val="single" w:sz="2" w:space="10" w:color="0A6D8F" w:themeColor="accent1" w:shadow="1" w:frame="1"/>
        <w:bottom w:val="single" w:sz="2" w:space="10" w:color="0A6D8F" w:themeColor="accent1" w:shadow="1" w:frame="1"/>
        <w:right w:val="single" w:sz="2" w:space="10" w:color="0A6D8F" w:themeColor="accent1" w:shadow="1" w:frame="1"/>
      </w:pBdr>
      <w:ind w:left="1152" w:right="1152"/>
    </w:pPr>
    <w:rPr>
      <w:rFonts w:eastAsiaTheme="minorEastAsia" w:cstheme="minorBidi"/>
      <w:iCs/>
    </w:rPr>
  </w:style>
  <w:style w:type="character" w:styleId="EndnoteReference">
    <w:name w:val="endnote reference"/>
    <w:basedOn w:val="DefaultParagraphFont"/>
    <w:uiPriority w:val="99"/>
    <w:semiHidden/>
    <w:rsid w:val="003B0A38"/>
    <w:rPr>
      <w:rFonts w:ascii="Verdana" w:hAnsi="Verdana"/>
      <w:sz w:val="18"/>
      <w:vertAlign w:val="superscript"/>
    </w:rPr>
  </w:style>
  <w:style w:type="paragraph" w:styleId="BodyText">
    <w:name w:val="Body Text"/>
    <w:basedOn w:val="Normal"/>
    <w:link w:val="BodyTextChar"/>
    <w:uiPriority w:val="99"/>
    <w:semiHidden/>
    <w:rsid w:val="003B0A38"/>
  </w:style>
  <w:style w:type="character" w:customStyle="1" w:styleId="BodyTextChar">
    <w:name w:val="Body Text Char"/>
    <w:basedOn w:val="DefaultParagraphFont"/>
    <w:link w:val="BodyText"/>
    <w:uiPriority w:val="99"/>
    <w:semiHidden/>
    <w:rsid w:val="003B0A38"/>
    <w:rPr>
      <w:rFonts w:ascii="Verdana" w:hAnsi="Verdana" w:cs="Arial"/>
      <w:szCs w:val="22"/>
    </w:rPr>
  </w:style>
  <w:style w:type="character" w:styleId="CommentReference">
    <w:name w:val="annotation reference"/>
    <w:basedOn w:val="DefaultParagraphFont"/>
    <w:uiPriority w:val="99"/>
    <w:semiHidden/>
    <w:rsid w:val="003B0A38"/>
    <w:rPr>
      <w:rFonts w:ascii="Verdana" w:hAnsi="Verdana"/>
      <w:sz w:val="16"/>
      <w:szCs w:val="16"/>
    </w:rPr>
  </w:style>
  <w:style w:type="paragraph" w:styleId="CommentText">
    <w:name w:val="annotation text"/>
    <w:basedOn w:val="Normal"/>
    <w:link w:val="CommentTextChar"/>
    <w:uiPriority w:val="99"/>
    <w:semiHidden/>
    <w:rsid w:val="003B0A38"/>
    <w:rPr>
      <w:szCs w:val="20"/>
    </w:rPr>
  </w:style>
  <w:style w:type="character" w:customStyle="1" w:styleId="CommentTextChar">
    <w:name w:val="Comment Text Char"/>
    <w:basedOn w:val="DefaultParagraphFont"/>
    <w:link w:val="CommentText"/>
    <w:uiPriority w:val="99"/>
    <w:semiHidden/>
    <w:rsid w:val="003B0A38"/>
    <w:rPr>
      <w:rFonts w:ascii="Verdana" w:hAnsi="Verdana" w:cs="Arial"/>
    </w:rPr>
  </w:style>
  <w:style w:type="paragraph" w:styleId="BodyText2">
    <w:name w:val="Body Text 2"/>
    <w:basedOn w:val="Normal"/>
    <w:link w:val="BodyText2Char"/>
    <w:uiPriority w:val="99"/>
    <w:semiHidden/>
    <w:rsid w:val="003B0A38"/>
    <w:pPr>
      <w:spacing w:line="480" w:lineRule="auto"/>
    </w:pPr>
  </w:style>
  <w:style w:type="character" w:customStyle="1" w:styleId="BodyText2Char">
    <w:name w:val="Body Text 2 Char"/>
    <w:basedOn w:val="DefaultParagraphFont"/>
    <w:link w:val="BodyText2"/>
    <w:uiPriority w:val="99"/>
    <w:semiHidden/>
    <w:rsid w:val="003B0A38"/>
    <w:rPr>
      <w:rFonts w:ascii="Verdana" w:hAnsi="Verdana" w:cs="Arial"/>
      <w:szCs w:val="22"/>
    </w:rPr>
  </w:style>
  <w:style w:type="paragraph" w:styleId="BodyText3">
    <w:name w:val="Body Text 3"/>
    <w:basedOn w:val="Normal"/>
    <w:link w:val="BodyText3Char"/>
    <w:uiPriority w:val="99"/>
    <w:semiHidden/>
    <w:rsid w:val="003B0A38"/>
    <w:rPr>
      <w:szCs w:val="16"/>
    </w:rPr>
  </w:style>
  <w:style w:type="character" w:customStyle="1" w:styleId="BodyText3Char">
    <w:name w:val="Body Text 3 Char"/>
    <w:basedOn w:val="DefaultParagraphFont"/>
    <w:link w:val="BodyText3"/>
    <w:uiPriority w:val="99"/>
    <w:semiHidden/>
    <w:rsid w:val="003B0A38"/>
    <w:rPr>
      <w:rFonts w:ascii="Verdana" w:hAnsi="Verdana" w:cs="Arial"/>
      <w:szCs w:val="16"/>
    </w:rPr>
  </w:style>
  <w:style w:type="paragraph" w:styleId="BodyTextIndent">
    <w:name w:val="Body Text Indent"/>
    <w:basedOn w:val="Normal"/>
    <w:link w:val="BodyTextIndentChar"/>
    <w:uiPriority w:val="99"/>
    <w:semiHidden/>
    <w:rsid w:val="003E3722"/>
    <w:pPr>
      <w:ind w:left="283"/>
    </w:pPr>
  </w:style>
  <w:style w:type="character" w:customStyle="1" w:styleId="BodyTextIndentChar">
    <w:name w:val="Body Text Indent Char"/>
    <w:basedOn w:val="DefaultParagraphFont"/>
    <w:link w:val="BodyTextIndent"/>
    <w:uiPriority w:val="99"/>
    <w:semiHidden/>
    <w:rsid w:val="003E3722"/>
    <w:rPr>
      <w:rFonts w:ascii="Verdana" w:hAnsi="Verdana" w:cs="Arial"/>
      <w:szCs w:val="22"/>
    </w:rPr>
  </w:style>
  <w:style w:type="paragraph" w:styleId="TOC1">
    <w:name w:val="toc 1"/>
    <w:basedOn w:val="Normal"/>
    <w:next w:val="Normal"/>
    <w:autoRedefine/>
    <w:uiPriority w:val="39"/>
    <w:rsid w:val="008F46D3"/>
    <w:pPr>
      <w:tabs>
        <w:tab w:val="right" w:leader="dot" w:pos="9402"/>
      </w:tabs>
      <w:spacing w:after="100"/>
    </w:pPr>
    <w:rPr>
      <w:b/>
      <w:color w:val="014700" w:themeColor="text2"/>
    </w:rPr>
  </w:style>
  <w:style w:type="paragraph" w:styleId="TOC2">
    <w:name w:val="toc 2"/>
    <w:basedOn w:val="Normal"/>
    <w:next w:val="Normal"/>
    <w:autoRedefine/>
    <w:uiPriority w:val="39"/>
    <w:rsid w:val="008F46D3"/>
    <w:pPr>
      <w:spacing w:after="100" w:line="216" w:lineRule="auto"/>
      <w:ind w:left="198"/>
    </w:pPr>
    <w:rPr>
      <w:b/>
      <w:color w:val="014700" w:themeColor="text2"/>
    </w:rPr>
  </w:style>
  <w:style w:type="paragraph" w:styleId="TOC3">
    <w:name w:val="toc 3"/>
    <w:basedOn w:val="Normal"/>
    <w:next w:val="Normal"/>
    <w:autoRedefine/>
    <w:uiPriority w:val="39"/>
    <w:rsid w:val="003E3722"/>
    <w:pPr>
      <w:spacing w:after="100"/>
      <w:ind w:left="400"/>
    </w:pPr>
  </w:style>
  <w:style w:type="paragraph" w:styleId="TOC4">
    <w:name w:val="toc 4"/>
    <w:basedOn w:val="Normal"/>
    <w:next w:val="Normal"/>
    <w:autoRedefine/>
    <w:uiPriority w:val="39"/>
    <w:semiHidden/>
    <w:rsid w:val="003E3722"/>
    <w:pPr>
      <w:spacing w:after="100"/>
      <w:ind w:left="600"/>
    </w:pPr>
  </w:style>
  <w:style w:type="paragraph" w:styleId="TOC5">
    <w:name w:val="toc 5"/>
    <w:basedOn w:val="Normal"/>
    <w:next w:val="Normal"/>
    <w:autoRedefine/>
    <w:uiPriority w:val="39"/>
    <w:semiHidden/>
    <w:rsid w:val="003E3722"/>
    <w:pPr>
      <w:spacing w:after="100"/>
      <w:ind w:left="800"/>
    </w:pPr>
  </w:style>
  <w:style w:type="paragraph" w:styleId="TOC6">
    <w:name w:val="toc 6"/>
    <w:basedOn w:val="Normal"/>
    <w:next w:val="Normal"/>
    <w:autoRedefine/>
    <w:uiPriority w:val="39"/>
    <w:semiHidden/>
    <w:rsid w:val="003E3722"/>
    <w:pPr>
      <w:spacing w:after="100"/>
      <w:ind w:left="1000"/>
    </w:pPr>
  </w:style>
  <w:style w:type="paragraph" w:styleId="TOC7">
    <w:name w:val="toc 7"/>
    <w:basedOn w:val="Normal"/>
    <w:next w:val="Normal"/>
    <w:autoRedefine/>
    <w:uiPriority w:val="39"/>
    <w:semiHidden/>
    <w:rsid w:val="003E3722"/>
    <w:pPr>
      <w:spacing w:after="100"/>
      <w:ind w:left="1200"/>
    </w:pPr>
  </w:style>
  <w:style w:type="paragraph" w:styleId="TOC8">
    <w:name w:val="toc 8"/>
    <w:basedOn w:val="Normal"/>
    <w:next w:val="Normal"/>
    <w:autoRedefine/>
    <w:uiPriority w:val="39"/>
    <w:semiHidden/>
    <w:rsid w:val="003E3722"/>
    <w:pPr>
      <w:spacing w:after="100"/>
      <w:ind w:left="1400"/>
    </w:pPr>
  </w:style>
  <w:style w:type="paragraph" w:styleId="TOC9">
    <w:name w:val="toc 9"/>
    <w:basedOn w:val="Normal"/>
    <w:next w:val="Normal"/>
    <w:autoRedefine/>
    <w:uiPriority w:val="39"/>
    <w:semiHidden/>
    <w:rsid w:val="003E3722"/>
    <w:pPr>
      <w:spacing w:after="100"/>
      <w:ind w:left="1600"/>
    </w:pPr>
  </w:style>
  <w:style w:type="paragraph" w:styleId="BalloonText">
    <w:name w:val="Balloon Text"/>
    <w:basedOn w:val="Normal"/>
    <w:link w:val="BalloonTextChar"/>
    <w:uiPriority w:val="99"/>
    <w:semiHidden/>
    <w:rsid w:val="003E3722"/>
    <w:pPr>
      <w:spacing w:after="0"/>
    </w:pPr>
    <w:rPr>
      <w:rFonts w:cs="Tahoma"/>
      <w:sz w:val="16"/>
      <w:szCs w:val="16"/>
    </w:rPr>
  </w:style>
  <w:style w:type="character" w:customStyle="1" w:styleId="BalloonTextChar">
    <w:name w:val="Balloon Text Char"/>
    <w:basedOn w:val="DefaultParagraphFont"/>
    <w:link w:val="BalloonText"/>
    <w:uiPriority w:val="99"/>
    <w:semiHidden/>
    <w:rsid w:val="003E3722"/>
    <w:rPr>
      <w:rFonts w:ascii="Verdana" w:hAnsi="Verdana" w:cs="Tahoma"/>
      <w:sz w:val="16"/>
      <w:szCs w:val="16"/>
    </w:rPr>
  </w:style>
  <w:style w:type="table" w:styleId="LightShading">
    <w:name w:val="Light Shading"/>
    <w:basedOn w:val="TableNormal"/>
    <w:uiPriority w:val="60"/>
    <w:rsid w:val="003E3722"/>
    <w:rPr>
      <w:rFonts w:ascii="Verdana" w:hAnsi="Verdana"/>
      <w:color w:val="000000" w:themeColor="text1" w:themeShade="BF"/>
      <w:sz w:val="18"/>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rsid w:val="003E3722"/>
    <w:rPr>
      <w:rFonts w:ascii="Verdana" w:hAnsi="Verdana"/>
      <w:color w:val="07516A" w:themeColor="accent1" w:themeShade="BF"/>
      <w:sz w:val="18"/>
    </w:rPr>
    <w:tblPr>
      <w:tblStyleRowBandSize w:val="1"/>
      <w:tblStyleColBandSize w:val="1"/>
      <w:tblBorders>
        <w:top w:val="single" w:sz="8" w:space="0" w:color="0A6D8F" w:themeColor="accent1"/>
        <w:bottom w:val="single" w:sz="8" w:space="0" w:color="0A6D8F" w:themeColor="accent1"/>
      </w:tblBorders>
    </w:tblPr>
    <w:tblStylePr w:type="firstRow">
      <w:pPr>
        <w:spacing w:before="0" w:after="0" w:line="240" w:lineRule="auto"/>
      </w:pPr>
      <w:rPr>
        <w:b/>
        <w:bCs/>
      </w:rPr>
      <w:tblPr/>
      <w:tcPr>
        <w:tcBorders>
          <w:top w:val="single" w:sz="8" w:space="0" w:color="0A6D8F" w:themeColor="accent1"/>
          <w:left w:val="nil"/>
          <w:bottom w:val="single" w:sz="8" w:space="0" w:color="0A6D8F" w:themeColor="accent1"/>
          <w:right w:val="nil"/>
          <w:insideH w:val="nil"/>
          <w:insideV w:val="nil"/>
        </w:tcBorders>
      </w:tcPr>
    </w:tblStylePr>
    <w:tblStylePr w:type="lastRow">
      <w:pPr>
        <w:spacing w:before="0" w:after="0" w:line="240" w:lineRule="auto"/>
      </w:pPr>
      <w:rPr>
        <w:b/>
        <w:bCs/>
      </w:rPr>
      <w:tblPr/>
      <w:tcPr>
        <w:tcBorders>
          <w:top w:val="single" w:sz="8" w:space="0" w:color="0A6D8F" w:themeColor="accent1"/>
          <w:left w:val="nil"/>
          <w:bottom w:val="single" w:sz="8" w:space="0" w:color="0A6D8F"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E5F9" w:themeFill="accent1" w:themeFillTint="3F"/>
      </w:tcPr>
    </w:tblStylePr>
    <w:tblStylePr w:type="band1Horz">
      <w:tblPr/>
      <w:tcPr>
        <w:tcBorders>
          <w:left w:val="nil"/>
          <w:right w:val="nil"/>
          <w:insideH w:val="nil"/>
          <w:insideV w:val="nil"/>
        </w:tcBorders>
        <w:shd w:val="clear" w:color="auto" w:fill="ACE5F9" w:themeFill="accent1" w:themeFillTint="3F"/>
      </w:tcPr>
    </w:tblStylePr>
  </w:style>
  <w:style w:type="table" w:styleId="LightShading-Accent2">
    <w:name w:val="Light Shading Accent 2"/>
    <w:basedOn w:val="TableNormal"/>
    <w:uiPriority w:val="60"/>
    <w:rsid w:val="003E3722"/>
    <w:rPr>
      <w:rFonts w:ascii="Verdana" w:hAnsi="Verdana"/>
      <w:color w:val="50303E" w:themeColor="accent2" w:themeShade="BF"/>
      <w:sz w:val="18"/>
    </w:rPr>
    <w:tblPr>
      <w:tblStyleRowBandSize w:val="1"/>
      <w:tblStyleColBandSize w:val="1"/>
      <w:tblBorders>
        <w:top w:val="single" w:sz="8" w:space="0" w:color="6B4154" w:themeColor="accent2"/>
        <w:bottom w:val="single" w:sz="8" w:space="0" w:color="6B4154" w:themeColor="accent2"/>
      </w:tblBorders>
    </w:tblPr>
    <w:tblStylePr w:type="firstRow">
      <w:pPr>
        <w:spacing w:before="0" w:after="0" w:line="240" w:lineRule="auto"/>
      </w:pPr>
      <w:rPr>
        <w:b/>
        <w:bCs/>
      </w:rPr>
      <w:tblPr/>
      <w:tcPr>
        <w:tcBorders>
          <w:top w:val="single" w:sz="8" w:space="0" w:color="6B4154" w:themeColor="accent2"/>
          <w:left w:val="nil"/>
          <w:bottom w:val="single" w:sz="8" w:space="0" w:color="6B4154" w:themeColor="accent2"/>
          <w:right w:val="nil"/>
          <w:insideH w:val="nil"/>
          <w:insideV w:val="nil"/>
        </w:tcBorders>
      </w:tcPr>
    </w:tblStylePr>
    <w:tblStylePr w:type="lastRow">
      <w:pPr>
        <w:spacing w:before="0" w:after="0" w:line="240" w:lineRule="auto"/>
      </w:pPr>
      <w:rPr>
        <w:b/>
        <w:bCs/>
      </w:rPr>
      <w:tblPr/>
      <w:tcPr>
        <w:tcBorders>
          <w:top w:val="single" w:sz="8" w:space="0" w:color="6B4154" w:themeColor="accent2"/>
          <w:left w:val="nil"/>
          <w:bottom w:val="single" w:sz="8" w:space="0" w:color="6B4154"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CAD4" w:themeFill="accent2" w:themeFillTint="3F"/>
      </w:tcPr>
    </w:tblStylePr>
    <w:tblStylePr w:type="band1Horz">
      <w:tblPr/>
      <w:tcPr>
        <w:tcBorders>
          <w:left w:val="nil"/>
          <w:right w:val="nil"/>
          <w:insideH w:val="nil"/>
          <w:insideV w:val="nil"/>
        </w:tcBorders>
        <w:shd w:val="clear" w:color="auto" w:fill="DFCAD4" w:themeFill="accent2" w:themeFillTint="3F"/>
      </w:tcPr>
    </w:tblStylePr>
  </w:style>
  <w:style w:type="table" w:styleId="LightShading-Accent3">
    <w:name w:val="Light Shading Accent 3"/>
    <w:basedOn w:val="TableNormal"/>
    <w:uiPriority w:val="60"/>
    <w:rsid w:val="003E3722"/>
    <w:rPr>
      <w:rFonts w:ascii="Verdana" w:hAnsi="Verdana"/>
      <w:color w:val="30503C" w:themeColor="accent3" w:themeShade="BF"/>
      <w:sz w:val="18"/>
    </w:rPr>
    <w:tblPr>
      <w:tblStyleRowBandSize w:val="1"/>
      <w:tblStyleColBandSize w:val="1"/>
      <w:tblBorders>
        <w:top w:val="single" w:sz="8" w:space="0" w:color="416B51" w:themeColor="accent3"/>
        <w:bottom w:val="single" w:sz="8" w:space="0" w:color="416B51" w:themeColor="accent3"/>
      </w:tblBorders>
    </w:tblPr>
    <w:tblStylePr w:type="firstRow">
      <w:pPr>
        <w:spacing w:before="0" w:after="0" w:line="240" w:lineRule="auto"/>
      </w:pPr>
      <w:rPr>
        <w:b/>
        <w:bCs/>
      </w:rPr>
      <w:tblPr/>
      <w:tcPr>
        <w:tcBorders>
          <w:top w:val="single" w:sz="8" w:space="0" w:color="416B51" w:themeColor="accent3"/>
          <w:left w:val="nil"/>
          <w:bottom w:val="single" w:sz="8" w:space="0" w:color="416B51" w:themeColor="accent3"/>
          <w:right w:val="nil"/>
          <w:insideH w:val="nil"/>
          <w:insideV w:val="nil"/>
        </w:tcBorders>
      </w:tcPr>
    </w:tblStylePr>
    <w:tblStylePr w:type="lastRow">
      <w:pPr>
        <w:spacing w:before="0" w:after="0" w:line="240" w:lineRule="auto"/>
      </w:pPr>
      <w:rPr>
        <w:b/>
        <w:bCs/>
      </w:rPr>
      <w:tblPr/>
      <w:tcPr>
        <w:tcBorders>
          <w:top w:val="single" w:sz="8" w:space="0" w:color="416B51" w:themeColor="accent3"/>
          <w:left w:val="nil"/>
          <w:bottom w:val="single" w:sz="8" w:space="0" w:color="416B51"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ADFD2" w:themeFill="accent3" w:themeFillTint="3F"/>
      </w:tcPr>
    </w:tblStylePr>
    <w:tblStylePr w:type="band1Horz">
      <w:tblPr/>
      <w:tcPr>
        <w:tcBorders>
          <w:left w:val="nil"/>
          <w:right w:val="nil"/>
          <w:insideH w:val="nil"/>
          <w:insideV w:val="nil"/>
        </w:tcBorders>
        <w:shd w:val="clear" w:color="auto" w:fill="CADFD2" w:themeFill="accent3" w:themeFillTint="3F"/>
      </w:tcPr>
    </w:tblStylePr>
  </w:style>
  <w:style w:type="table" w:styleId="LightShading-Accent4">
    <w:name w:val="Light Shading Accent 4"/>
    <w:basedOn w:val="TableNormal"/>
    <w:uiPriority w:val="60"/>
    <w:rsid w:val="003E3722"/>
    <w:rPr>
      <w:rFonts w:ascii="Verdana" w:hAnsi="Verdana"/>
      <w:color w:val="5F497A" w:themeColor="accent4" w:themeShade="BF"/>
      <w:sz w:val="18"/>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rsid w:val="003E3722"/>
    <w:rPr>
      <w:rFonts w:ascii="Verdana" w:hAnsi="Verdana"/>
      <w:color w:val="31849B" w:themeColor="accent5" w:themeShade="BF"/>
      <w:sz w:val="18"/>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rsid w:val="003E3722"/>
    <w:rPr>
      <w:rFonts w:ascii="Verdana" w:hAnsi="Verdana"/>
      <w:color w:val="BF9F00" w:themeColor="accent6" w:themeShade="BF"/>
      <w:sz w:val="18"/>
    </w:rPr>
    <w:tblPr>
      <w:tblStyleRowBandSize w:val="1"/>
      <w:tblStyleColBandSize w:val="1"/>
      <w:tblBorders>
        <w:top w:val="single" w:sz="8" w:space="0" w:color="FFD500" w:themeColor="accent6"/>
        <w:bottom w:val="single" w:sz="8" w:space="0" w:color="FFD500" w:themeColor="accent6"/>
      </w:tblBorders>
    </w:tblPr>
    <w:tblStylePr w:type="firstRow">
      <w:pPr>
        <w:spacing w:before="0" w:after="0" w:line="240" w:lineRule="auto"/>
      </w:pPr>
      <w:rPr>
        <w:b/>
        <w:bCs/>
      </w:rPr>
      <w:tblPr/>
      <w:tcPr>
        <w:tcBorders>
          <w:top w:val="single" w:sz="8" w:space="0" w:color="FFD500" w:themeColor="accent6"/>
          <w:left w:val="nil"/>
          <w:bottom w:val="single" w:sz="8" w:space="0" w:color="FFD500" w:themeColor="accent6"/>
          <w:right w:val="nil"/>
          <w:insideH w:val="nil"/>
          <w:insideV w:val="nil"/>
        </w:tcBorders>
      </w:tcPr>
    </w:tblStylePr>
    <w:tblStylePr w:type="lastRow">
      <w:pPr>
        <w:spacing w:before="0" w:after="0" w:line="240" w:lineRule="auto"/>
      </w:pPr>
      <w:rPr>
        <w:b/>
        <w:bCs/>
      </w:rPr>
      <w:tblPr/>
      <w:tcPr>
        <w:tcBorders>
          <w:top w:val="single" w:sz="8" w:space="0" w:color="FFD500" w:themeColor="accent6"/>
          <w:left w:val="nil"/>
          <w:bottom w:val="single" w:sz="8" w:space="0" w:color="FFD500"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4C0" w:themeFill="accent6" w:themeFillTint="3F"/>
      </w:tcPr>
    </w:tblStylePr>
    <w:tblStylePr w:type="band1Horz">
      <w:tblPr/>
      <w:tcPr>
        <w:tcBorders>
          <w:left w:val="nil"/>
          <w:right w:val="nil"/>
          <w:insideH w:val="nil"/>
          <w:insideV w:val="nil"/>
        </w:tcBorders>
        <w:shd w:val="clear" w:color="auto" w:fill="FFF4C0" w:themeFill="accent6" w:themeFillTint="3F"/>
      </w:tcPr>
    </w:tblStylePr>
  </w:style>
  <w:style w:type="table" w:styleId="LightList">
    <w:name w:val="Light List"/>
    <w:basedOn w:val="TableNormal"/>
    <w:uiPriority w:val="61"/>
    <w:rsid w:val="003E3722"/>
    <w:rPr>
      <w:rFonts w:ascii="Verdana" w:hAnsi="Verdana"/>
      <w:sz w:val="18"/>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rsid w:val="003E3722"/>
    <w:rPr>
      <w:rFonts w:ascii="Verdana" w:hAnsi="Verdana"/>
      <w:sz w:val="18"/>
    </w:rPr>
    <w:tblPr>
      <w:tblStyleRowBandSize w:val="1"/>
      <w:tblStyleColBandSize w:val="1"/>
      <w:tblBorders>
        <w:top w:val="single" w:sz="8" w:space="0" w:color="0A6D8F" w:themeColor="accent1"/>
        <w:left w:val="single" w:sz="8" w:space="0" w:color="0A6D8F" w:themeColor="accent1"/>
        <w:bottom w:val="single" w:sz="8" w:space="0" w:color="0A6D8F" w:themeColor="accent1"/>
        <w:right w:val="single" w:sz="8" w:space="0" w:color="0A6D8F" w:themeColor="accent1"/>
      </w:tblBorders>
    </w:tblPr>
    <w:tblStylePr w:type="firstRow">
      <w:pPr>
        <w:spacing w:before="0" w:after="0" w:line="240" w:lineRule="auto"/>
      </w:pPr>
      <w:rPr>
        <w:b/>
        <w:bCs/>
        <w:color w:val="FFFFFF" w:themeColor="background1"/>
      </w:rPr>
      <w:tblPr/>
      <w:tcPr>
        <w:shd w:val="clear" w:color="auto" w:fill="0A6D8F" w:themeFill="accent1"/>
      </w:tcPr>
    </w:tblStylePr>
    <w:tblStylePr w:type="lastRow">
      <w:pPr>
        <w:spacing w:before="0" w:after="0" w:line="240" w:lineRule="auto"/>
      </w:pPr>
      <w:rPr>
        <w:b/>
        <w:bCs/>
      </w:rPr>
      <w:tblPr/>
      <w:tcPr>
        <w:tcBorders>
          <w:top w:val="double" w:sz="6" w:space="0" w:color="0A6D8F" w:themeColor="accent1"/>
          <w:left w:val="single" w:sz="8" w:space="0" w:color="0A6D8F" w:themeColor="accent1"/>
          <w:bottom w:val="single" w:sz="8" w:space="0" w:color="0A6D8F" w:themeColor="accent1"/>
          <w:right w:val="single" w:sz="8" w:space="0" w:color="0A6D8F" w:themeColor="accent1"/>
        </w:tcBorders>
      </w:tcPr>
    </w:tblStylePr>
    <w:tblStylePr w:type="firstCol">
      <w:rPr>
        <w:b/>
        <w:bCs/>
      </w:rPr>
    </w:tblStylePr>
    <w:tblStylePr w:type="lastCol">
      <w:rPr>
        <w:b/>
        <w:bCs/>
      </w:rPr>
    </w:tblStylePr>
    <w:tblStylePr w:type="band1Vert">
      <w:tblPr/>
      <w:tcPr>
        <w:tcBorders>
          <w:top w:val="single" w:sz="8" w:space="0" w:color="0A6D8F" w:themeColor="accent1"/>
          <w:left w:val="single" w:sz="8" w:space="0" w:color="0A6D8F" w:themeColor="accent1"/>
          <w:bottom w:val="single" w:sz="8" w:space="0" w:color="0A6D8F" w:themeColor="accent1"/>
          <w:right w:val="single" w:sz="8" w:space="0" w:color="0A6D8F" w:themeColor="accent1"/>
        </w:tcBorders>
      </w:tcPr>
    </w:tblStylePr>
    <w:tblStylePr w:type="band1Horz">
      <w:tblPr/>
      <w:tcPr>
        <w:tcBorders>
          <w:top w:val="single" w:sz="8" w:space="0" w:color="0A6D8F" w:themeColor="accent1"/>
          <w:left w:val="single" w:sz="8" w:space="0" w:color="0A6D8F" w:themeColor="accent1"/>
          <w:bottom w:val="single" w:sz="8" w:space="0" w:color="0A6D8F" w:themeColor="accent1"/>
          <w:right w:val="single" w:sz="8" w:space="0" w:color="0A6D8F" w:themeColor="accent1"/>
        </w:tcBorders>
      </w:tcPr>
    </w:tblStylePr>
  </w:style>
  <w:style w:type="table" w:styleId="LightList-Accent2">
    <w:name w:val="Light List Accent 2"/>
    <w:basedOn w:val="TableNormal"/>
    <w:uiPriority w:val="61"/>
    <w:rsid w:val="003E3722"/>
    <w:rPr>
      <w:rFonts w:ascii="Verdana" w:hAnsi="Verdana"/>
      <w:sz w:val="18"/>
    </w:rPr>
    <w:tblPr>
      <w:tblStyleRowBandSize w:val="1"/>
      <w:tblStyleColBandSize w:val="1"/>
      <w:tblBorders>
        <w:top w:val="single" w:sz="8" w:space="0" w:color="6B4154" w:themeColor="accent2"/>
        <w:left w:val="single" w:sz="8" w:space="0" w:color="6B4154" w:themeColor="accent2"/>
        <w:bottom w:val="single" w:sz="8" w:space="0" w:color="6B4154" w:themeColor="accent2"/>
        <w:right w:val="single" w:sz="8" w:space="0" w:color="6B4154" w:themeColor="accent2"/>
      </w:tblBorders>
    </w:tblPr>
    <w:tblStylePr w:type="firstRow">
      <w:pPr>
        <w:spacing w:before="0" w:after="0" w:line="240" w:lineRule="auto"/>
      </w:pPr>
      <w:rPr>
        <w:b/>
        <w:bCs/>
        <w:color w:val="FFFFFF" w:themeColor="background1"/>
      </w:rPr>
      <w:tblPr/>
      <w:tcPr>
        <w:shd w:val="clear" w:color="auto" w:fill="6B4154" w:themeFill="accent2"/>
      </w:tcPr>
    </w:tblStylePr>
    <w:tblStylePr w:type="lastRow">
      <w:pPr>
        <w:spacing w:before="0" w:after="0" w:line="240" w:lineRule="auto"/>
      </w:pPr>
      <w:rPr>
        <w:b/>
        <w:bCs/>
      </w:rPr>
      <w:tblPr/>
      <w:tcPr>
        <w:tcBorders>
          <w:top w:val="double" w:sz="6" w:space="0" w:color="6B4154" w:themeColor="accent2"/>
          <w:left w:val="single" w:sz="8" w:space="0" w:color="6B4154" w:themeColor="accent2"/>
          <w:bottom w:val="single" w:sz="8" w:space="0" w:color="6B4154" w:themeColor="accent2"/>
          <w:right w:val="single" w:sz="8" w:space="0" w:color="6B4154" w:themeColor="accent2"/>
        </w:tcBorders>
      </w:tcPr>
    </w:tblStylePr>
    <w:tblStylePr w:type="firstCol">
      <w:rPr>
        <w:b/>
        <w:bCs/>
      </w:rPr>
    </w:tblStylePr>
    <w:tblStylePr w:type="lastCol">
      <w:rPr>
        <w:b/>
        <w:bCs/>
      </w:rPr>
    </w:tblStylePr>
    <w:tblStylePr w:type="band1Vert">
      <w:tblPr/>
      <w:tcPr>
        <w:tcBorders>
          <w:top w:val="single" w:sz="8" w:space="0" w:color="6B4154" w:themeColor="accent2"/>
          <w:left w:val="single" w:sz="8" w:space="0" w:color="6B4154" w:themeColor="accent2"/>
          <w:bottom w:val="single" w:sz="8" w:space="0" w:color="6B4154" w:themeColor="accent2"/>
          <w:right w:val="single" w:sz="8" w:space="0" w:color="6B4154" w:themeColor="accent2"/>
        </w:tcBorders>
      </w:tcPr>
    </w:tblStylePr>
    <w:tblStylePr w:type="band1Horz">
      <w:tblPr/>
      <w:tcPr>
        <w:tcBorders>
          <w:top w:val="single" w:sz="8" w:space="0" w:color="6B4154" w:themeColor="accent2"/>
          <w:left w:val="single" w:sz="8" w:space="0" w:color="6B4154" w:themeColor="accent2"/>
          <w:bottom w:val="single" w:sz="8" w:space="0" w:color="6B4154" w:themeColor="accent2"/>
          <w:right w:val="single" w:sz="8" w:space="0" w:color="6B4154" w:themeColor="accent2"/>
        </w:tcBorders>
      </w:tcPr>
    </w:tblStylePr>
  </w:style>
  <w:style w:type="table" w:styleId="LightList-Accent3">
    <w:name w:val="Light List Accent 3"/>
    <w:basedOn w:val="TableNormal"/>
    <w:uiPriority w:val="61"/>
    <w:rsid w:val="003E3722"/>
    <w:rPr>
      <w:rFonts w:ascii="Verdana" w:hAnsi="Verdana"/>
      <w:sz w:val="18"/>
    </w:rPr>
    <w:tblPr>
      <w:tblStyleRowBandSize w:val="1"/>
      <w:tblStyleColBandSize w:val="1"/>
      <w:tblBorders>
        <w:top w:val="single" w:sz="8" w:space="0" w:color="416B51" w:themeColor="accent3"/>
        <w:left w:val="single" w:sz="8" w:space="0" w:color="416B51" w:themeColor="accent3"/>
        <w:bottom w:val="single" w:sz="8" w:space="0" w:color="416B51" w:themeColor="accent3"/>
        <w:right w:val="single" w:sz="8" w:space="0" w:color="416B51" w:themeColor="accent3"/>
      </w:tblBorders>
    </w:tblPr>
    <w:tblStylePr w:type="firstRow">
      <w:pPr>
        <w:spacing w:before="0" w:after="0" w:line="240" w:lineRule="auto"/>
      </w:pPr>
      <w:rPr>
        <w:b/>
        <w:bCs/>
        <w:color w:val="FFFFFF" w:themeColor="background1"/>
      </w:rPr>
      <w:tblPr/>
      <w:tcPr>
        <w:shd w:val="clear" w:color="auto" w:fill="416B51" w:themeFill="accent3"/>
      </w:tcPr>
    </w:tblStylePr>
    <w:tblStylePr w:type="lastRow">
      <w:pPr>
        <w:spacing w:before="0" w:after="0" w:line="240" w:lineRule="auto"/>
      </w:pPr>
      <w:rPr>
        <w:b/>
        <w:bCs/>
      </w:rPr>
      <w:tblPr/>
      <w:tcPr>
        <w:tcBorders>
          <w:top w:val="double" w:sz="6" w:space="0" w:color="416B51" w:themeColor="accent3"/>
          <w:left w:val="single" w:sz="8" w:space="0" w:color="416B51" w:themeColor="accent3"/>
          <w:bottom w:val="single" w:sz="8" w:space="0" w:color="416B51" w:themeColor="accent3"/>
          <w:right w:val="single" w:sz="8" w:space="0" w:color="416B51" w:themeColor="accent3"/>
        </w:tcBorders>
      </w:tcPr>
    </w:tblStylePr>
    <w:tblStylePr w:type="firstCol">
      <w:rPr>
        <w:b/>
        <w:bCs/>
      </w:rPr>
    </w:tblStylePr>
    <w:tblStylePr w:type="lastCol">
      <w:rPr>
        <w:b/>
        <w:bCs/>
      </w:rPr>
    </w:tblStylePr>
    <w:tblStylePr w:type="band1Vert">
      <w:tblPr/>
      <w:tcPr>
        <w:tcBorders>
          <w:top w:val="single" w:sz="8" w:space="0" w:color="416B51" w:themeColor="accent3"/>
          <w:left w:val="single" w:sz="8" w:space="0" w:color="416B51" w:themeColor="accent3"/>
          <w:bottom w:val="single" w:sz="8" w:space="0" w:color="416B51" w:themeColor="accent3"/>
          <w:right w:val="single" w:sz="8" w:space="0" w:color="416B51" w:themeColor="accent3"/>
        </w:tcBorders>
      </w:tcPr>
    </w:tblStylePr>
    <w:tblStylePr w:type="band1Horz">
      <w:tblPr/>
      <w:tcPr>
        <w:tcBorders>
          <w:top w:val="single" w:sz="8" w:space="0" w:color="416B51" w:themeColor="accent3"/>
          <w:left w:val="single" w:sz="8" w:space="0" w:color="416B51" w:themeColor="accent3"/>
          <w:bottom w:val="single" w:sz="8" w:space="0" w:color="416B51" w:themeColor="accent3"/>
          <w:right w:val="single" w:sz="8" w:space="0" w:color="416B51" w:themeColor="accent3"/>
        </w:tcBorders>
      </w:tcPr>
    </w:tblStylePr>
  </w:style>
  <w:style w:type="table" w:styleId="LightList-Accent4">
    <w:name w:val="Light List Accent 4"/>
    <w:basedOn w:val="TableNormal"/>
    <w:uiPriority w:val="61"/>
    <w:rsid w:val="003E3722"/>
    <w:rPr>
      <w:rFonts w:ascii="Verdana" w:hAnsi="Verdana"/>
      <w:sz w:val="18"/>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rsid w:val="003E3722"/>
    <w:rPr>
      <w:rFonts w:ascii="Verdana" w:hAnsi="Verdana"/>
      <w:sz w:val="18"/>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rsid w:val="003E3722"/>
    <w:rPr>
      <w:rFonts w:ascii="Verdana" w:hAnsi="Verdana"/>
      <w:sz w:val="18"/>
    </w:rPr>
    <w:tblPr>
      <w:tblStyleRowBandSize w:val="1"/>
      <w:tblStyleColBandSize w:val="1"/>
      <w:tblBorders>
        <w:top w:val="single" w:sz="8" w:space="0" w:color="FFD500" w:themeColor="accent6"/>
        <w:left w:val="single" w:sz="8" w:space="0" w:color="FFD500" w:themeColor="accent6"/>
        <w:bottom w:val="single" w:sz="8" w:space="0" w:color="FFD500" w:themeColor="accent6"/>
        <w:right w:val="single" w:sz="8" w:space="0" w:color="FFD500" w:themeColor="accent6"/>
      </w:tblBorders>
    </w:tblPr>
    <w:tblStylePr w:type="firstRow">
      <w:pPr>
        <w:spacing w:before="0" w:after="0" w:line="240" w:lineRule="auto"/>
      </w:pPr>
      <w:rPr>
        <w:b/>
        <w:bCs/>
        <w:color w:val="FFFFFF" w:themeColor="background1"/>
      </w:rPr>
      <w:tblPr/>
      <w:tcPr>
        <w:shd w:val="clear" w:color="auto" w:fill="FFD500" w:themeFill="accent6"/>
      </w:tcPr>
    </w:tblStylePr>
    <w:tblStylePr w:type="lastRow">
      <w:pPr>
        <w:spacing w:before="0" w:after="0" w:line="240" w:lineRule="auto"/>
      </w:pPr>
      <w:rPr>
        <w:b/>
        <w:bCs/>
      </w:rPr>
      <w:tblPr/>
      <w:tcPr>
        <w:tcBorders>
          <w:top w:val="double" w:sz="6" w:space="0" w:color="FFD500" w:themeColor="accent6"/>
          <w:left w:val="single" w:sz="8" w:space="0" w:color="FFD500" w:themeColor="accent6"/>
          <w:bottom w:val="single" w:sz="8" w:space="0" w:color="FFD500" w:themeColor="accent6"/>
          <w:right w:val="single" w:sz="8" w:space="0" w:color="FFD500" w:themeColor="accent6"/>
        </w:tcBorders>
      </w:tcPr>
    </w:tblStylePr>
    <w:tblStylePr w:type="firstCol">
      <w:rPr>
        <w:b/>
        <w:bCs/>
      </w:rPr>
    </w:tblStylePr>
    <w:tblStylePr w:type="lastCol">
      <w:rPr>
        <w:b/>
        <w:bCs/>
      </w:rPr>
    </w:tblStylePr>
    <w:tblStylePr w:type="band1Vert">
      <w:tblPr/>
      <w:tcPr>
        <w:tcBorders>
          <w:top w:val="single" w:sz="8" w:space="0" w:color="FFD500" w:themeColor="accent6"/>
          <w:left w:val="single" w:sz="8" w:space="0" w:color="FFD500" w:themeColor="accent6"/>
          <w:bottom w:val="single" w:sz="8" w:space="0" w:color="FFD500" w:themeColor="accent6"/>
          <w:right w:val="single" w:sz="8" w:space="0" w:color="FFD500" w:themeColor="accent6"/>
        </w:tcBorders>
      </w:tcPr>
    </w:tblStylePr>
    <w:tblStylePr w:type="band1Horz">
      <w:tblPr/>
      <w:tcPr>
        <w:tcBorders>
          <w:top w:val="single" w:sz="8" w:space="0" w:color="FFD500" w:themeColor="accent6"/>
          <w:left w:val="single" w:sz="8" w:space="0" w:color="FFD500" w:themeColor="accent6"/>
          <w:bottom w:val="single" w:sz="8" w:space="0" w:color="FFD500" w:themeColor="accent6"/>
          <w:right w:val="single" w:sz="8" w:space="0" w:color="FFD500" w:themeColor="accent6"/>
        </w:tcBorders>
      </w:tcPr>
    </w:tblStylePr>
  </w:style>
  <w:style w:type="table" w:styleId="LightGrid">
    <w:name w:val="Light Grid"/>
    <w:basedOn w:val="TableNormal"/>
    <w:uiPriority w:val="62"/>
    <w:rsid w:val="003E3722"/>
    <w:rPr>
      <w:rFonts w:ascii="Verdana" w:hAnsi="Verdana"/>
      <w:sz w:val="18"/>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3E3722"/>
    <w:rPr>
      <w:rFonts w:ascii="Verdana" w:hAnsi="Verdana"/>
      <w:sz w:val="18"/>
    </w:rPr>
    <w:tblPr>
      <w:tblStyleRowBandSize w:val="1"/>
      <w:tblStyleColBandSize w:val="1"/>
      <w:tblBorders>
        <w:top w:val="single" w:sz="8" w:space="0" w:color="0A6D8F" w:themeColor="accent1"/>
        <w:left w:val="single" w:sz="8" w:space="0" w:color="0A6D8F" w:themeColor="accent1"/>
        <w:bottom w:val="single" w:sz="8" w:space="0" w:color="0A6D8F" w:themeColor="accent1"/>
        <w:right w:val="single" w:sz="8" w:space="0" w:color="0A6D8F" w:themeColor="accent1"/>
        <w:insideH w:val="single" w:sz="8" w:space="0" w:color="0A6D8F" w:themeColor="accent1"/>
        <w:insideV w:val="single" w:sz="8" w:space="0" w:color="0A6D8F"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A6D8F" w:themeColor="accent1"/>
          <w:left w:val="single" w:sz="8" w:space="0" w:color="0A6D8F" w:themeColor="accent1"/>
          <w:bottom w:val="single" w:sz="18" w:space="0" w:color="0A6D8F" w:themeColor="accent1"/>
          <w:right w:val="single" w:sz="8" w:space="0" w:color="0A6D8F" w:themeColor="accent1"/>
          <w:insideH w:val="nil"/>
          <w:insideV w:val="single" w:sz="8" w:space="0" w:color="0A6D8F"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A6D8F" w:themeColor="accent1"/>
          <w:left w:val="single" w:sz="8" w:space="0" w:color="0A6D8F" w:themeColor="accent1"/>
          <w:bottom w:val="single" w:sz="8" w:space="0" w:color="0A6D8F" w:themeColor="accent1"/>
          <w:right w:val="single" w:sz="8" w:space="0" w:color="0A6D8F" w:themeColor="accent1"/>
          <w:insideH w:val="nil"/>
          <w:insideV w:val="single" w:sz="8" w:space="0" w:color="0A6D8F"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A6D8F" w:themeColor="accent1"/>
          <w:left w:val="single" w:sz="8" w:space="0" w:color="0A6D8F" w:themeColor="accent1"/>
          <w:bottom w:val="single" w:sz="8" w:space="0" w:color="0A6D8F" w:themeColor="accent1"/>
          <w:right w:val="single" w:sz="8" w:space="0" w:color="0A6D8F" w:themeColor="accent1"/>
        </w:tcBorders>
      </w:tcPr>
    </w:tblStylePr>
    <w:tblStylePr w:type="band1Vert">
      <w:tblPr/>
      <w:tcPr>
        <w:tcBorders>
          <w:top w:val="single" w:sz="8" w:space="0" w:color="0A6D8F" w:themeColor="accent1"/>
          <w:left w:val="single" w:sz="8" w:space="0" w:color="0A6D8F" w:themeColor="accent1"/>
          <w:bottom w:val="single" w:sz="8" w:space="0" w:color="0A6D8F" w:themeColor="accent1"/>
          <w:right w:val="single" w:sz="8" w:space="0" w:color="0A6D8F" w:themeColor="accent1"/>
        </w:tcBorders>
        <w:shd w:val="clear" w:color="auto" w:fill="ACE5F9" w:themeFill="accent1" w:themeFillTint="3F"/>
      </w:tcPr>
    </w:tblStylePr>
    <w:tblStylePr w:type="band1Horz">
      <w:tblPr/>
      <w:tcPr>
        <w:tcBorders>
          <w:top w:val="single" w:sz="8" w:space="0" w:color="0A6D8F" w:themeColor="accent1"/>
          <w:left w:val="single" w:sz="8" w:space="0" w:color="0A6D8F" w:themeColor="accent1"/>
          <w:bottom w:val="single" w:sz="8" w:space="0" w:color="0A6D8F" w:themeColor="accent1"/>
          <w:right w:val="single" w:sz="8" w:space="0" w:color="0A6D8F" w:themeColor="accent1"/>
          <w:insideV w:val="single" w:sz="8" w:space="0" w:color="0A6D8F" w:themeColor="accent1"/>
        </w:tcBorders>
        <w:shd w:val="clear" w:color="auto" w:fill="ACE5F9" w:themeFill="accent1" w:themeFillTint="3F"/>
      </w:tcPr>
    </w:tblStylePr>
    <w:tblStylePr w:type="band2Horz">
      <w:tblPr/>
      <w:tcPr>
        <w:tcBorders>
          <w:top w:val="single" w:sz="8" w:space="0" w:color="0A6D8F" w:themeColor="accent1"/>
          <w:left w:val="single" w:sz="8" w:space="0" w:color="0A6D8F" w:themeColor="accent1"/>
          <w:bottom w:val="single" w:sz="8" w:space="0" w:color="0A6D8F" w:themeColor="accent1"/>
          <w:right w:val="single" w:sz="8" w:space="0" w:color="0A6D8F" w:themeColor="accent1"/>
          <w:insideV w:val="single" w:sz="8" w:space="0" w:color="0A6D8F" w:themeColor="accent1"/>
        </w:tcBorders>
      </w:tcPr>
    </w:tblStylePr>
  </w:style>
  <w:style w:type="table" w:styleId="LightGrid-Accent2">
    <w:name w:val="Light Grid Accent 2"/>
    <w:basedOn w:val="TableNormal"/>
    <w:uiPriority w:val="62"/>
    <w:rsid w:val="003E3722"/>
    <w:rPr>
      <w:rFonts w:ascii="Verdana" w:hAnsi="Verdana"/>
      <w:sz w:val="18"/>
    </w:rPr>
    <w:tblPr>
      <w:tblStyleRowBandSize w:val="1"/>
      <w:tblStyleColBandSize w:val="1"/>
      <w:tblBorders>
        <w:top w:val="single" w:sz="8" w:space="0" w:color="6B4154" w:themeColor="accent2"/>
        <w:left w:val="single" w:sz="8" w:space="0" w:color="6B4154" w:themeColor="accent2"/>
        <w:bottom w:val="single" w:sz="8" w:space="0" w:color="6B4154" w:themeColor="accent2"/>
        <w:right w:val="single" w:sz="8" w:space="0" w:color="6B4154" w:themeColor="accent2"/>
        <w:insideH w:val="single" w:sz="8" w:space="0" w:color="6B4154" w:themeColor="accent2"/>
        <w:insideV w:val="single" w:sz="8" w:space="0" w:color="6B4154"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B4154" w:themeColor="accent2"/>
          <w:left w:val="single" w:sz="8" w:space="0" w:color="6B4154" w:themeColor="accent2"/>
          <w:bottom w:val="single" w:sz="18" w:space="0" w:color="6B4154" w:themeColor="accent2"/>
          <w:right w:val="single" w:sz="8" w:space="0" w:color="6B4154" w:themeColor="accent2"/>
          <w:insideH w:val="nil"/>
          <w:insideV w:val="single" w:sz="8" w:space="0" w:color="6B4154"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B4154" w:themeColor="accent2"/>
          <w:left w:val="single" w:sz="8" w:space="0" w:color="6B4154" w:themeColor="accent2"/>
          <w:bottom w:val="single" w:sz="8" w:space="0" w:color="6B4154" w:themeColor="accent2"/>
          <w:right w:val="single" w:sz="8" w:space="0" w:color="6B4154" w:themeColor="accent2"/>
          <w:insideH w:val="nil"/>
          <w:insideV w:val="single" w:sz="8" w:space="0" w:color="6B4154"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B4154" w:themeColor="accent2"/>
          <w:left w:val="single" w:sz="8" w:space="0" w:color="6B4154" w:themeColor="accent2"/>
          <w:bottom w:val="single" w:sz="8" w:space="0" w:color="6B4154" w:themeColor="accent2"/>
          <w:right w:val="single" w:sz="8" w:space="0" w:color="6B4154" w:themeColor="accent2"/>
        </w:tcBorders>
      </w:tcPr>
    </w:tblStylePr>
    <w:tblStylePr w:type="band1Vert">
      <w:tblPr/>
      <w:tcPr>
        <w:tcBorders>
          <w:top w:val="single" w:sz="8" w:space="0" w:color="6B4154" w:themeColor="accent2"/>
          <w:left w:val="single" w:sz="8" w:space="0" w:color="6B4154" w:themeColor="accent2"/>
          <w:bottom w:val="single" w:sz="8" w:space="0" w:color="6B4154" w:themeColor="accent2"/>
          <w:right w:val="single" w:sz="8" w:space="0" w:color="6B4154" w:themeColor="accent2"/>
        </w:tcBorders>
        <w:shd w:val="clear" w:color="auto" w:fill="DFCAD4" w:themeFill="accent2" w:themeFillTint="3F"/>
      </w:tcPr>
    </w:tblStylePr>
    <w:tblStylePr w:type="band1Horz">
      <w:tblPr/>
      <w:tcPr>
        <w:tcBorders>
          <w:top w:val="single" w:sz="8" w:space="0" w:color="6B4154" w:themeColor="accent2"/>
          <w:left w:val="single" w:sz="8" w:space="0" w:color="6B4154" w:themeColor="accent2"/>
          <w:bottom w:val="single" w:sz="8" w:space="0" w:color="6B4154" w:themeColor="accent2"/>
          <w:right w:val="single" w:sz="8" w:space="0" w:color="6B4154" w:themeColor="accent2"/>
          <w:insideV w:val="single" w:sz="8" w:space="0" w:color="6B4154" w:themeColor="accent2"/>
        </w:tcBorders>
        <w:shd w:val="clear" w:color="auto" w:fill="DFCAD4" w:themeFill="accent2" w:themeFillTint="3F"/>
      </w:tcPr>
    </w:tblStylePr>
    <w:tblStylePr w:type="band2Horz">
      <w:tblPr/>
      <w:tcPr>
        <w:tcBorders>
          <w:top w:val="single" w:sz="8" w:space="0" w:color="6B4154" w:themeColor="accent2"/>
          <w:left w:val="single" w:sz="8" w:space="0" w:color="6B4154" w:themeColor="accent2"/>
          <w:bottom w:val="single" w:sz="8" w:space="0" w:color="6B4154" w:themeColor="accent2"/>
          <w:right w:val="single" w:sz="8" w:space="0" w:color="6B4154" w:themeColor="accent2"/>
          <w:insideV w:val="single" w:sz="8" w:space="0" w:color="6B4154" w:themeColor="accent2"/>
        </w:tcBorders>
      </w:tcPr>
    </w:tblStylePr>
  </w:style>
  <w:style w:type="table" w:styleId="LightGrid-Accent3">
    <w:name w:val="Light Grid Accent 3"/>
    <w:basedOn w:val="TableNormal"/>
    <w:uiPriority w:val="62"/>
    <w:rsid w:val="003E3722"/>
    <w:rPr>
      <w:rFonts w:ascii="Verdana" w:hAnsi="Verdana"/>
      <w:sz w:val="18"/>
    </w:rPr>
    <w:tblPr>
      <w:tblStyleRowBandSize w:val="1"/>
      <w:tblStyleColBandSize w:val="1"/>
      <w:tblBorders>
        <w:top w:val="single" w:sz="8" w:space="0" w:color="416B51" w:themeColor="accent3"/>
        <w:left w:val="single" w:sz="8" w:space="0" w:color="416B51" w:themeColor="accent3"/>
        <w:bottom w:val="single" w:sz="8" w:space="0" w:color="416B51" w:themeColor="accent3"/>
        <w:right w:val="single" w:sz="8" w:space="0" w:color="416B51" w:themeColor="accent3"/>
        <w:insideH w:val="single" w:sz="8" w:space="0" w:color="416B51" w:themeColor="accent3"/>
        <w:insideV w:val="single" w:sz="8" w:space="0" w:color="416B51"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16B51" w:themeColor="accent3"/>
          <w:left w:val="single" w:sz="8" w:space="0" w:color="416B51" w:themeColor="accent3"/>
          <w:bottom w:val="single" w:sz="18" w:space="0" w:color="416B51" w:themeColor="accent3"/>
          <w:right w:val="single" w:sz="8" w:space="0" w:color="416B51" w:themeColor="accent3"/>
          <w:insideH w:val="nil"/>
          <w:insideV w:val="single" w:sz="8" w:space="0" w:color="416B51"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16B51" w:themeColor="accent3"/>
          <w:left w:val="single" w:sz="8" w:space="0" w:color="416B51" w:themeColor="accent3"/>
          <w:bottom w:val="single" w:sz="8" w:space="0" w:color="416B51" w:themeColor="accent3"/>
          <w:right w:val="single" w:sz="8" w:space="0" w:color="416B51" w:themeColor="accent3"/>
          <w:insideH w:val="nil"/>
          <w:insideV w:val="single" w:sz="8" w:space="0" w:color="416B51"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16B51" w:themeColor="accent3"/>
          <w:left w:val="single" w:sz="8" w:space="0" w:color="416B51" w:themeColor="accent3"/>
          <w:bottom w:val="single" w:sz="8" w:space="0" w:color="416B51" w:themeColor="accent3"/>
          <w:right w:val="single" w:sz="8" w:space="0" w:color="416B51" w:themeColor="accent3"/>
        </w:tcBorders>
      </w:tcPr>
    </w:tblStylePr>
    <w:tblStylePr w:type="band1Vert">
      <w:tblPr/>
      <w:tcPr>
        <w:tcBorders>
          <w:top w:val="single" w:sz="8" w:space="0" w:color="416B51" w:themeColor="accent3"/>
          <w:left w:val="single" w:sz="8" w:space="0" w:color="416B51" w:themeColor="accent3"/>
          <w:bottom w:val="single" w:sz="8" w:space="0" w:color="416B51" w:themeColor="accent3"/>
          <w:right w:val="single" w:sz="8" w:space="0" w:color="416B51" w:themeColor="accent3"/>
        </w:tcBorders>
        <w:shd w:val="clear" w:color="auto" w:fill="CADFD2" w:themeFill="accent3" w:themeFillTint="3F"/>
      </w:tcPr>
    </w:tblStylePr>
    <w:tblStylePr w:type="band1Horz">
      <w:tblPr/>
      <w:tcPr>
        <w:tcBorders>
          <w:top w:val="single" w:sz="8" w:space="0" w:color="416B51" w:themeColor="accent3"/>
          <w:left w:val="single" w:sz="8" w:space="0" w:color="416B51" w:themeColor="accent3"/>
          <w:bottom w:val="single" w:sz="8" w:space="0" w:color="416B51" w:themeColor="accent3"/>
          <w:right w:val="single" w:sz="8" w:space="0" w:color="416B51" w:themeColor="accent3"/>
          <w:insideV w:val="single" w:sz="8" w:space="0" w:color="416B51" w:themeColor="accent3"/>
        </w:tcBorders>
        <w:shd w:val="clear" w:color="auto" w:fill="CADFD2" w:themeFill="accent3" w:themeFillTint="3F"/>
      </w:tcPr>
    </w:tblStylePr>
    <w:tblStylePr w:type="band2Horz">
      <w:tblPr/>
      <w:tcPr>
        <w:tcBorders>
          <w:top w:val="single" w:sz="8" w:space="0" w:color="416B51" w:themeColor="accent3"/>
          <w:left w:val="single" w:sz="8" w:space="0" w:color="416B51" w:themeColor="accent3"/>
          <w:bottom w:val="single" w:sz="8" w:space="0" w:color="416B51" w:themeColor="accent3"/>
          <w:right w:val="single" w:sz="8" w:space="0" w:color="416B51" w:themeColor="accent3"/>
          <w:insideV w:val="single" w:sz="8" w:space="0" w:color="416B51" w:themeColor="accent3"/>
        </w:tcBorders>
      </w:tcPr>
    </w:tblStylePr>
  </w:style>
  <w:style w:type="table" w:styleId="LightGrid-Accent4">
    <w:name w:val="Light Grid Accent 4"/>
    <w:basedOn w:val="TableNormal"/>
    <w:uiPriority w:val="62"/>
    <w:rsid w:val="003E3722"/>
    <w:rPr>
      <w:rFonts w:ascii="Verdana" w:hAnsi="Verdana"/>
      <w:sz w:val="18"/>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rsid w:val="003E3722"/>
    <w:rPr>
      <w:rFonts w:ascii="Verdana" w:hAnsi="Verdana"/>
      <w:sz w:val="18"/>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rsid w:val="003E3722"/>
    <w:rPr>
      <w:rFonts w:ascii="Verdana" w:hAnsi="Verdana"/>
      <w:sz w:val="18"/>
    </w:rPr>
    <w:tblPr>
      <w:tblStyleRowBandSize w:val="1"/>
      <w:tblStyleColBandSize w:val="1"/>
      <w:tblBorders>
        <w:top w:val="single" w:sz="8" w:space="0" w:color="FFD500" w:themeColor="accent6"/>
        <w:left w:val="single" w:sz="8" w:space="0" w:color="FFD500" w:themeColor="accent6"/>
        <w:bottom w:val="single" w:sz="8" w:space="0" w:color="FFD500" w:themeColor="accent6"/>
        <w:right w:val="single" w:sz="8" w:space="0" w:color="FFD500" w:themeColor="accent6"/>
        <w:insideH w:val="single" w:sz="8" w:space="0" w:color="FFD500" w:themeColor="accent6"/>
        <w:insideV w:val="single" w:sz="8" w:space="0" w:color="FFD500"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D500" w:themeColor="accent6"/>
          <w:left w:val="single" w:sz="8" w:space="0" w:color="FFD500" w:themeColor="accent6"/>
          <w:bottom w:val="single" w:sz="18" w:space="0" w:color="FFD500" w:themeColor="accent6"/>
          <w:right w:val="single" w:sz="8" w:space="0" w:color="FFD500" w:themeColor="accent6"/>
          <w:insideH w:val="nil"/>
          <w:insideV w:val="single" w:sz="8" w:space="0" w:color="FFD500"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D500" w:themeColor="accent6"/>
          <w:left w:val="single" w:sz="8" w:space="0" w:color="FFD500" w:themeColor="accent6"/>
          <w:bottom w:val="single" w:sz="8" w:space="0" w:color="FFD500" w:themeColor="accent6"/>
          <w:right w:val="single" w:sz="8" w:space="0" w:color="FFD500" w:themeColor="accent6"/>
          <w:insideH w:val="nil"/>
          <w:insideV w:val="single" w:sz="8" w:space="0" w:color="FFD500"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D500" w:themeColor="accent6"/>
          <w:left w:val="single" w:sz="8" w:space="0" w:color="FFD500" w:themeColor="accent6"/>
          <w:bottom w:val="single" w:sz="8" w:space="0" w:color="FFD500" w:themeColor="accent6"/>
          <w:right w:val="single" w:sz="8" w:space="0" w:color="FFD500" w:themeColor="accent6"/>
        </w:tcBorders>
      </w:tcPr>
    </w:tblStylePr>
    <w:tblStylePr w:type="band1Vert">
      <w:tblPr/>
      <w:tcPr>
        <w:tcBorders>
          <w:top w:val="single" w:sz="8" w:space="0" w:color="FFD500" w:themeColor="accent6"/>
          <w:left w:val="single" w:sz="8" w:space="0" w:color="FFD500" w:themeColor="accent6"/>
          <w:bottom w:val="single" w:sz="8" w:space="0" w:color="FFD500" w:themeColor="accent6"/>
          <w:right w:val="single" w:sz="8" w:space="0" w:color="FFD500" w:themeColor="accent6"/>
        </w:tcBorders>
        <w:shd w:val="clear" w:color="auto" w:fill="FFF4C0" w:themeFill="accent6" w:themeFillTint="3F"/>
      </w:tcPr>
    </w:tblStylePr>
    <w:tblStylePr w:type="band1Horz">
      <w:tblPr/>
      <w:tcPr>
        <w:tcBorders>
          <w:top w:val="single" w:sz="8" w:space="0" w:color="FFD500" w:themeColor="accent6"/>
          <w:left w:val="single" w:sz="8" w:space="0" w:color="FFD500" w:themeColor="accent6"/>
          <w:bottom w:val="single" w:sz="8" w:space="0" w:color="FFD500" w:themeColor="accent6"/>
          <w:right w:val="single" w:sz="8" w:space="0" w:color="FFD500" w:themeColor="accent6"/>
          <w:insideV w:val="single" w:sz="8" w:space="0" w:color="FFD500" w:themeColor="accent6"/>
        </w:tcBorders>
        <w:shd w:val="clear" w:color="auto" w:fill="FFF4C0" w:themeFill="accent6" w:themeFillTint="3F"/>
      </w:tcPr>
    </w:tblStylePr>
    <w:tblStylePr w:type="band2Horz">
      <w:tblPr/>
      <w:tcPr>
        <w:tcBorders>
          <w:top w:val="single" w:sz="8" w:space="0" w:color="FFD500" w:themeColor="accent6"/>
          <w:left w:val="single" w:sz="8" w:space="0" w:color="FFD500" w:themeColor="accent6"/>
          <w:bottom w:val="single" w:sz="8" w:space="0" w:color="FFD500" w:themeColor="accent6"/>
          <w:right w:val="single" w:sz="8" w:space="0" w:color="FFD500" w:themeColor="accent6"/>
          <w:insideV w:val="single" w:sz="8" w:space="0" w:color="FFD500" w:themeColor="accent6"/>
        </w:tcBorders>
      </w:tcPr>
    </w:tblStylePr>
  </w:style>
  <w:style w:type="table" w:styleId="MediumShading1">
    <w:name w:val="Medium Shading 1"/>
    <w:basedOn w:val="TableNormal"/>
    <w:uiPriority w:val="63"/>
    <w:rsid w:val="003E3722"/>
    <w:rPr>
      <w:rFonts w:ascii="Verdana" w:hAnsi="Verdana"/>
      <w:sz w:val="18"/>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TableList1">
    <w:name w:val="Table List 1"/>
    <w:basedOn w:val="TableNormal"/>
    <w:uiPriority w:val="99"/>
    <w:semiHidden/>
    <w:unhideWhenUsed/>
    <w:rsid w:val="003E3722"/>
    <w:pPr>
      <w:spacing w:after="120" w:line="288" w:lineRule="auto"/>
    </w:pPr>
    <w:rPr>
      <w:rFonts w:ascii="Verdana" w:hAnsi="Verdana"/>
      <w:sz w:val="18"/>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Professional">
    <w:name w:val="Table Professional"/>
    <w:basedOn w:val="TableNormal"/>
    <w:uiPriority w:val="99"/>
    <w:semiHidden/>
    <w:unhideWhenUsed/>
    <w:rsid w:val="003E3722"/>
    <w:pPr>
      <w:spacing w:after="120" w:line="288" w:lineRule="auto"/>
    </w:pPr>
    <w:rPr>
      <w:rFonts w:ascii="Verdana" w:hAnsi="Verdana"/>
      <w:sz w:val="18"/>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3E3722"/>
    <w:pPr>
      <w:spacing w:after="120" w:line="288" w:lineRule="auto"/>
    </w:pPr>
    <w:rPr>
      <w:rFonts w:ascii="Verdana" w:hAnsi="Verdana"/>
      <w:sz w:val="18"/>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3E3722"/>
    <w:pPr>
      <w:spacing w:after="120" w:line="288" w:lineRule="auto"/>
    </w:pPr>
    <w:rPr>
      <w:rFonts w:ascii="Verdana" w:hAnsi="Verdana"/>
      <w:sz w:val="18"/>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3E3722"/>
    <w:pPr>
      <w:spacing w:after="120" w:line="288" w:lineRule="auto"/>
    </w:pPr>
    <w:rPr>
      <w:rFonts w:ascii="Verdana" w:hAnsi="Verdana"/>
      <w:sz w:val="18"/>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3E3722"/>
    <w:pPr>
      <w:spacing w:after="120" w:line="288" w:lineRule="auto"/>
    </w:pPr>
    <w:rPr>
      <w:rFonts w:ascii="Verdana" w:hAnsi="Verdana"/>
      <w:sz w:val="18"/>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3E3722"/>
    <w:pPr>
      <w:spacing w:after="120" w:line="288" w:lineRule="auto"/>
    </w:pPr>
    <w:rPr>
      <w:rFonts w:ascii="Verdana" w:hAnsi="Verdana"/>
      <w:sz w:val="18"/>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3E3722"/>
    <w:pPr>
      <w:spacing w:after="120" w:line="288" w:lineRule="auto"/>
    </w:pPr>
    <w:rPr>
      <w:rFonts w:ascii="Verdana" w:hAnsi="Verdana"/>
      <w:sz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3E3722"/>
    <w:pPr>
      <w:spacing w:after="120" w:line="288" w:lineRule="auto"/>
    </w:pPr>
    <w:rPr>
      <w:rFonts w:ascii="Verdana" w:hAnsi="Verdana"/>
      <w:sz w:val="18"/>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3E3722"/>
    <w:pPr>
      <w:spacing w:after="120" w:line="288" w:lineRule="auto"/>
    </w:pPr>
    <w:rPr>
      <w:rFonts w:ascii="Verdana" w:hAnsi="Verdana"/>
      <w:sz w:val="18"/>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3E3722"/>
    <w:pPr>
      <w:spacing w:after="120" w:line="288" w:lineRule="auto"/>
    </w:pPr>
    <w:rPr>
      <w:rFonts w:ascii="Verdana" w:hAnsi="Verdana"/>
      <w:sz w:val="18"/>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3E3722"/>
    <w:pPr>
      <w:spacing w:after="120" w:line="288" w:lineRule="auto"/>
    </w:pPr>
    <w:rPr>
      <w:rFonts w:ascii="Verdana" w:hAnsi="Verdana"/>
      <w:sz w:val="18"/>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3E3722"/>
    <w:pPr>
      <w:spacing w:after="120" w:line="288" w:lineRule="auto"/>
    </w:pPr>
    <w:rPr>
      <w:rFonts w:ascii="Verdana" w:hAnsi="Verdana"/>
      <w:sz w:val="18"/>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3E3722"/>
    <w:pPr>
      <w:spacing w:after="120" w:line="288" w:lineRule="auto"/>
    </w:pPr>
    <w:rPr>
      <w:rFonts w:ascii="Verdana" w:hAnsi="Verdana"/>
      <w:sz w:val="18"/>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3E3722"/>
    <w:pPr>
      <w:spacing w:after="120" w:line="288" w:lineRule="auto"/>
    </w:pPr>
    <w:rPr>
      <w:rFonts w:ascii="Verdana" w:hAnsi="Verdana"/>
      <w:sz w:val="18"/>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3E3722"/>
    <w:pPr>
      <w:spacing w:after="120" w:line="288" w:lineRule="auto"/>
    </w:pPr>
    <w:rPr>
      <w:rFonts w:ascii="Verdana" w:hAnsi="Verdana"/>
      <w:sz w:val="18"/>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3E3722"/>
    <w:pPr>
      <w:spacing w:after="120" w:line="288" w:lineRule="auto"/>
    </w:pPr>
    <w:rPr>
      <w:rFonts w:ascii="Verdana" w:hAnsi="Verdana"/>
      <w:sz w:val="18"/>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3E3722"/>
    <w:pPr>
      <w:spacing w:after="120" w:line="288" w:lineRule="auto"/>
    </w:pPr>
    <w:rPr>
      <w:rFonts w:ascii="Verdana" w:hAnsi="Verdana"/>
      <w:sz w:val="18"/>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DocumentMap">
    <w:name w:val="Document Map"/>
    <w:basedOn w:val="Normal"/>
    <w:link w:val="DocumentMapChar"/>
    <w:uiPriority w:val="99"/>
    <w:semiHidden/>
    <w:rsid w:val="003E3722"/>
    <w:pPr>
      <w:spacing w:after="0"/>
    </w:pPr>
    <w:rPr>
      <w:rFonts w:cs="Tahoma"/>
      <w:sz w:val="16"/>
      <w:szCs w:val="16"/>
    </w:rPr>
  </w:style>
  <w:style w:type="character" w:customStyle="1" w:styleId="DocumentMapChar">
    <w:name w:val="Document Map Char"/>
    <w:basedOn w:val="DefaultParagraphFont"/>
    <w:link w:val="DocumentMap"/>
    <w:uiPriority w:val="99"/>
    <w:semiHidden/>
    <w:rsid w:val="003E3722"/>
    <w:rPr>
      <w:rFonts w:ascii="Verdana" w:hAnsi="Verdana" w:cs="Tahoma"/>
      <w:sz w:val="16"/>
      <w:szCs w:val="16"/>
    </w:rPr>
  </w:style>
  <w:style w:type="table" w:styleId="MediumShading1-Accent1">
    <w:name w:val="Medium Shading 1 Accent 1"/>
    <w:basedOn w:val="TableNormal"/>
    <w:uiPriority w:val="63"/>
    <w:rsid w:val="003E3722"/>
    <w:rPr>
      <w:rFonts w:ascii="Verdana" w:hAnsi="Verdana"/>
      <w:sz w:val="18"/>
    </w:rPr>
    <w:tblPr>
      <w:tblStyleRowBandSize w:val="1"/>
      <w:tblStyleColBandSize w:val="1"/>
      <w:tblBorders>
        <w:top w:val="single" w:sz="8" w:space="0" w:color="10ABE2" w:themeColor="accent1" w:themeTint="BF"/>
        <w:left w:val="single" w:sz="8" w:space="0" w:color="10ABE2" w:themeColor="accent1" w:themeTint="BF"/>
        <w:bottom w:val="single" w:sz="8" w:space="0" w:color="10ABE2" w:themeColor="accent1" w:themeTint="BF"/>
        <w:right w:val="single" w:sz="8" w:space="0" w:color="10ABE2" w:themeColor="accent1" w:themeTint="BF"/>
        <w:insideH w:val="single" w:sz="8" w:space="0" w:color="10ABE2" w:themeColor="accent1" w:themeTint="BF"/>
      </w:tblBorders>
    </w:tblPr>
    <w:tblStylePr w:type="firstRow">
      <w:pPr>
        <w:spacing w:before="0" w:after="0" w:line="240" w:lineRule="auto"/>
      </w:pPr>
      <w:rPr>
        <w:b/>
        <w:bCs/>
        <w:color w:val="FFFFFF" w:themeColor="background1"/>
      </w:rPr>
      <w:tblPr/>
      <w:tcPr>
        <w:tcBorders>
          <w:top w:val="single" w:sz="8" w:space="0" w:color="10ABE2" w:themeColor="accent1" w:themeTint="BF"/>
          <w:left w:val="single" w:sz="8" w:space="0" w:color="10ABE2" w:themeColor="accent1" w:themeTint="BF"/>
          <w:bottom w:val="single" w:sz="8" w:space="0" w:color="10ABE2" w:themeColor="accent1" w:themeTint="BF"/>
          <w:right w:val="single" w:sz="8" w:space="0" w:color="10ABE2" w:themeColor="accent1" w:themeTint="BF"/>
          <w:insideH w:val="nil"/>
          <w:insideV w:val="nil"/>
        </w:tcBorders>
        <w:shd w:val="clear" w:color="auto" w:fill="0A6D8F" w:themeFill="accent1"/>
      </w:tcPr>
    </w:tblStylePr>
    <w:tblStylePr w:type="lastRow">
      <w:pPr>
        <w:spacing w:before="0" w:after="0" w:line="240" w:lineRule="auto"/>
      </w:pPr>
      <w:rPr>
        <w:b/>
        <w:bCs/>
      </w:rPr>
      <w:tblPr/>
      <w:tcPr>
        <w:tcBorders>
          <w:top w:val="double" w:sz="6" w:space="0" w:color="10ABE2" w:themeColor="accent1" w:themeTint="BF"/>
          <w:left w:val="single" w:sz="8" w:space="0" w:color="10ABE2" w:themeColor="accent1" w:themeTint="BF"/>
          <w:bottom w:val="single" w:sz="8" w:space="0" w:color="10ABE2" w:themeColor="accent1" w:themeTint="BF"/>
          <w:right w:val="single" w:sz="8" w:space="0" w:color="10ABE2" w:themeColor="accent1" w:themeTint="BF"/>
          <w:insideH w:val="nil"/>
          <w:insideV w:val="nil"/>
        </w:tcBorders>
      </w:tcPr>
    </w:tblStylePr>
    <w:tblStylePr w:type="firstCol">
      <w:rPr>
        <w:b/>
        <w:bCs/>
      </w:rPr>
    </w:tblStylePr>
    <w:tblStylePr w:type="lastCol">
      <w:rPr>
        <w:b/>
        <w:bCs/>
      </w:rPr>
    </w:tblStylePr>
    <w:tblStylePr w:type="band1Vert">
      <w:tblPr/>
      <w:tcPr>
        <w:shd w:val="clear" w:color="auto" w:fill="ACE5F9" w:themeFill="accent1" w:themeFillTint="3F"/>
      </w:tcPr>
    </w:tblStylePr>
    <w:tblStylePr w:type="band1Horz">
      <w:tblPr/>
      <w:tcPr>
        <w:tcBorders>
          <w:insideH w:val="nil"/>
          <w:insideV w:val="nil"/>
        </w:tcBorders>
        <w:shd w:val="clear" w:color="auto" w:fill="ACE5F9"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3E3722"/>
    <w:rPr>
      <w:rFonts w:ascii="Verdana" w:hAnsi="Verdana"/>
      <w:sz w:val="18"/>
    </w:rPr>
    <w:tblPr>
      <w:tblStyleRowBandSize w:val="1"/>
      <w:tblStyleColBandSize w:val="1"/>
      <w:tblBorders>
        <w:top w:val="single" w:sz="8" w:space="0" w:color="9F617D" w:themeColor="accent2" w:themeTint="BF"/>
        <w:left w:val="single" w:sz="8" w:space="0" w:color="9F617D" w:themeColor="accent2" w:themeTint="BF"/>
        <w:bottom w:val="single" w:sz="8" w:space="0" w:color="9F617D" w:themeColor="accent2" w:themeTint="BF"/>
        <w:right w:val="single" w:sz="8" w:space="0" w:color="9F617D" w:themeColor="accent2" w:themeTint="BF"/>
        <w:insideH w:val="single" w:sz="8" w:space="0" w:color="9F617D" w:themeColor="accent2" w:themeTint="BF"/>
      </w:tblBorders>
    </w:tblPr>
    <w:tblStylePr w:type="firstRow">
      <w:pPr>
        <w:spacing w:before="0" w:after="0" w:line="240" w:lineRule="auto"/>
      </w:pPr>
      <w:rPr>
        <w:b/>
        <w:bCs/>
        <w:color w:val="FFFFFF" w:themeColor="background1"/>
      </w:rPr>
      <w:tblPr/>
      <w:tcPr>
        <w:tcBorders>
          <w:top w:val="single" w:sz="8" w:space="0" w:color="9F617D" w:themeColor="accent2" w:themeTint="BF"/>
          <w:left w:val="single" w:sz="8" w:space="0" w:color="9F617D" w:themeColor="accent2" w:themeTint="BF"/>
          <w:bottom w:val="single" w:sz="8" w:space="0" w:color="9F617D" w:themeColor="accent2" w:themeTint="BF"/>
          <w:right w:val="single" w:sz="8" w:space="0" w:color="9F617D" w:themeColor="accent2" w:themeTint="BF"/>
          <w:insideH w:val="nil"/>
          <w:insideV w:val="nil"/>
        </w:tcBorders>
        <w:shd w:val="clear" w:color="auto" w:fill="6B4154" w:themeFill="accent2"/>
      </w:tcPr>
    </w:tblStylePr>
    <w:tblStylePr w:type="lastRow">
      <w:pPr>
        <w:spacing w:before="0" w:after="0" w:line="240" w:lineRule="auto"/>
      </w:pPr>
      <w:rPr>
        <w:b/>
        <w:bCs/>
      </w:rPr>
      <w:tblPr/>
      <w:tcPr>
        <w:tcBorders>
          <w:top w:val="double" w:sz="6" w:space="0" w:color="9F617D" w:themeColor="accent2" w:themeTint="BF"/>
          <w:left w:val="single" w:sz="8" w:space="0" w:color="9F617D" w:themeColor="accent2" w:themeTint="BF"/>
          <w:bottom w:val="single" w:sz="8" w:space="0" w:color="9F617D" w:themeColor="accent2" w:themeTint="BF"/>
          <w:right w:val="single" w:sz="8" w:space="0" w:color="9F617D" w:themeColor="accent2" w:themeTint="BF"/>
          <w:insideH w:val="nil"/>
          <w:insideV w:val="nil"/>
        </w:tcBorders>
      </w:tcPr>
    </w:tblStylePr>
    <w:tblStylePr w:type="firstCol">
      <w:rPr>
        <w:b/>
        <w:bCs/>
      </w:rPr>
    </w:tblStylePr>
    <w:tblStylePr w:type="lastCol">
      <w:rPr>
        <w:b/>
        <w:bCs/>
      </w:rPr>
    </w:tblStylePr>
    <w:tblStylePr w:type="band1Vert">
      <w:tblPr/>
      <w:tcPr>
        <w:shd w:val="clear" w:color="auto" w:fill="DFCAD4" w:themeFill="accent2" w:themeFillTint="3F"/>
      </w:tcPr>
    </w:tblStylePr>
    <w:tblStylePr w:type="band1Horz">
      <w:tblPr/>
      <w:tcPr>
        <w:tcBorders>
          <w:insideH w:val="nil"/>
          <w:insideV w:val="nil"/>
        </w:tcBorders>
        <w:shd w:val="clear" w:color="auto" w:fill="DFCAD4"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rsid w:val="003E3722"/>
    <w:rPr>
      <w:rFonts w:ascii="Verdana" w:hAnsi="Verdana"/>
      <w:sz w:val="18"/>
    </w:rPr>
    <w:tblPr>
      <w:tblStyleRowBandSize w:val="1"/>
      <w:tblStyleColBandSize w:val="1"/>
      <w:tblBorders>
        <w:top w:val="single" w:sz="8" w:space="0" w:color="619F78" w:themeColor="accent3" w:themeTint="BF"/>
        <w:left w:val="single" w:sz="8" w:space="0" w:color="619F78" w:themeColor="accent3" w:themeTint="BF"/>
        <w:bottom w:val="single" w:sz="8" w:space="0" w:color="619F78" w:themeColor="accent3" w:themeTint="BF"/>
        <w:right w:val="single" w:sz="8" w:space="0" w:color="619F78" w:themeColor="accent3" w:themeTint="BF"/>
        <w:insideH w:val="single" w:sz="8" w:space="0" w:color="619F78" w:themeColor="accent3" w:themeTint="BF"/>
      </w:tblBorders>
    </w:tblPr>
    <w:tblStylePr w:type="firstRow">
      <w:pPr>
        <w:spacing w:before="0" w:after="0" w:line="240" w:lineRule="auto"/>
      </w:pPr>
      <w:rPr>
        <w:b/>
        <w:bCs/>
        <w:color w:val="FFFFFF" w:themeColor="background1"/>
      </w:rPr>
      <w:tblPr/>
      <w:tcPr>
        <w:tcBorders>
          <w:top w:val="single" w:sz="8" w:space="0" w:color="619F78" w:themeColor="accent3" w:themeTint="BF"/>
          <w:left w:val="single" w:sz="8" w:space="0" w:color="619F78" w:themeColor="accent3" w:themeTint="BF"/>
          <w:bottom w:val="single" w:sz="8" w:space="0" w:color="619F78" w:themeColor="accent3" w:themeTint="BF"/>
          <w:right w:val="single" w:sz="8" w:space="0" w:color="619F78" w:themeColor="accent3" w:themeTint="BF"/>
          <w:insideH w:val="nil"/>
          <w:insideV w:val="nil"/>
        </w:tcBorders>
        <w:shd w:val="clear" w:color="auto" w:fill="416B51" w:themeFill="accent3"/>
      </w:tcPr>
    </w:tblStylePr>
    <w:tblStylePr w:type="lastRow">
      <w:pPr>
        <w:spacing w:before="0" w:after="0" w:line="240" w:lineRule="auto"/>
      </w:pPr>
      <w:rPr>
        <w:b/>
        <w:bCs/>
      </w:rPr>
      <w:tblPr/>
      <w:tcPr>
        <w:tcBorders>
          <w:top w:val="double" w:sz="6" w:space="0" w:color="619F78" w:themeColor="accent3" w:themeTint="BF"/>
          <w:left w:val="single" w:sz="8" w:space="0" w:color="619F78" w:themeColor="accent3" w:themeTint="BF"/>
          <w:bottom w:val="single" w:sz="8" w:space="0" w:color="619F78" w:themeColor="accent3" w:themeTint="BF"/>
          <w:right w:val="single" w:sz="8" w:space="0" w:color="619F78" w:themeColor="accent3" w:themeTint="BF"/>
          <w:insideH w:val="nil"/>
          <w:insideV w:val="nil"/>
        </w:tcBorders>
      </w:tcPr>
    </w:tblStylePr>
    <w:tblStylePr w:type="firstCol">
      <w:rPr>
        <w:b/>
        <w:bCs/>
      </w:rPr>
    </w:tblStylePr>
    <w:tblStylePr w:type="lastCol">
      <w:rPr>
        <w:b/>
        <w:bCs/>
      </w:rPr>
    </w:tblStylePr>
    <w:tblStylePr w:type="band1Vert">
      <w:tblPr/>
      <w:tcPr>
        <w:shd w:val="clear" w:color="auto" w:fill="CADFD2" w:themeFill="accent3" w:themeFillTint="3F"/>
      </w:tcPr>
    </w:tblStylePr>
    <w:tblStylePr w:type="band1Horz">
      <w:tblPr/>
      <w:tcPr>
        <w:tcBorders>
          <w:insideH w:val="nil"/>
          <w:insideV w:val="nil"/>
        </w:tcBorders>
        <w:shd w:val="clear" w:color="auto" w:fill="CADFD2"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rsid w:val="003E3722"/>
    <w:rPr>
      <w:rFonts w:ascii="Verdana" w:hAnsi="Verdana"/>
      <w:sz w:val="18"/>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3E3722"/>
    <w:rPr>
      <w:rFonts w:ascii="Verdana" w:hAnsi="Verdana"/>
      <w:sz w:val="18"/>
    </w:r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rsid w:val="003E3722"/>
    <w:rPr>
      <w:rFonts w:ascii="Verdana" w:hAnsi="Verdana"/>
      <w:sz w:val="18"/>
    </w:rPr>
    <w:tblPr>
      <w:tblStyleRowBandSize w:val="1"/>
      <w:tblStyleColBandSize w:val="1"/>
      <w:tblBorders>
        <w:top w:val="single" w:sz="8" w:space="0" w:color="FFDF40" w:themeColor="accent6" w:themeTint="BF"/>
        <w:left w:val="single" w:sz="8" w:space="0" w:color="FFDF40" w:themeColor="accent6" w:themeTint="BF"/>
        <w:bottom w:val="single" w:sz="8" w:space="0" w:color="FFDF40" w:themeColor="accent6" w:themeTint="BF"/>
        <w:right w:val="single" w:sz="8" w:space="0" w:color="FFDF40" w:themeColor="accent6" w:themeTint="BF"/>
        <w:insideH w:val="single" w:sz="8" w:space="0" w:color="FFDF40" w:themeColor="accent6" w:themeTint="BF"/>
      </w:tblBorders>
    </w:tblPr>
    <w:tblStylePr w:type="firstRow">
      <w:pPr>
        <w:spacing w:before="0" w:after="0" w:line="240" w:lineRule="auto"/>
      </w:pPr>
      <w:rPr>
        <w:b/>
        <w:bCs/>
        <w:color w:val="FFFFFF" w:themeColor="background1"/>
      </w:rPr>
      <w:tblPr/>
      <w:tcPr>
        <w:tcBorders>
          <w:top w:val="single" w:sz="8" w:space="0" w:color="FFDF40" w:themeColor="accent6" w:themeTint="BF"/>
          <w:left w:val="single" w:sz="8" w:space="0" w:color="FFDF40" w:themeColor="accent6" w:themeTint="BF"/>
          <w:bottom w:val="single" w:sz="8" w:space="0" w:color="FFDF40" w:themeColor="accent6" w:themeTint="BF"/>
          <w:right w:val="single" w:sz="8" w:space="0" w:color="FFDF40" w:themeColor="accent6" w:themeTint="BF"/>
          <w:insideH w:val="nil"/>
          <w:insideV w:val="nil"/>
        </w:tcBorders>
        <w:shd w:val="clear" w:color="auto" w:fill="FFD500" w:themeFill="accent6"/>
      </w:tcPr>
    </w:tblStylePr>
    <w:tblStylePr w:type="lastRow">
      <w:pPr>
        <w:spacing w:before="0" w:after="0" w:line="240" w:lineRule="auto"/>
      </w:pPr>
      <w:rPr>
        <w:b/>
        <w:bCs/>
      </w:rPr>
      <w:tblPr/>
      <w:tcPr>
        <w:tcBorders>
          <w:top w:val="double" w:sz="6" w:space="0" w:color="FFDF40" w:themeColor="accent6" w:themeTint="BF"/>
          <w:left w:val="single" w:sz="8" w:space="0" w:color="FFDF40" w:themeColor="accent6" w:themeTint="BF"/>
          <w:bottom w:val="single" w:sz="8" w:space="0" w:color="FFDF40" w:themeColor="accent6" w:themeTint="BF"/>
          <w:right w:val="single" w:sz="8" w:space="0" w:color="FFDF40" w:themeColor="accent6" w:themeTint="BF"/>
          <w:insideH w:val="nil"/>
          <w:insideV w:val="nil"/>
        </w:tcBorders>
      </w:tcPr>
    </w:tblStylePr>
    <w:tblStylePr w:type="firstCol">
      <w:rPr>
        <w:b/>
        <w:bCs/>
      </w:rPr>
    </w:tblStylePr>
    <w:tblStylePr w:type="lastCol">
      <w:rPr>
        <w:b/>
        <w:bCs/>
      </w:rPr>
    </w:tblStylePr>
    <w:tblStylePr w:type="band1Vert">
      <w:tblPr/>
      <w:tcPr>
        <w:shd w:val="clear" w:color="auto" w:fill="FFF4C0" w:themeFill="accent6" w:themeFillTint="3F"/>
      </w:tcPr>
    </w:tblStylePr>
    <w:tblStylePr w:type="band1Horz">
      <w:tblPr/>
      <w:tcPr>
        <w:tcBorders>
          <w:insideH w:val="nil"/>
          <w:insideV w:val="nil"/>
        </w:tcBorders>
        <w:shd w:val="clear" w:color="auto" w:fill="FFF4C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rsid w:val="003E3722"/>
    <w:rPr>
      <w:rFonts w:ascii="Verdana" w:hAnsi="Verdana"/>
      <w:sz w:val="18"/>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3E3722"/>
    <w:rPr>
      <w:rFonts w:ascii="Verdana" w:hAnsi="Verdana"/>
      <w:sz w:val="18"/>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A6D8F"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A6D8F" w:themeFill="accent1"/>
      </w:tcPr>
    </w:tblStylePr>
    <w:tblStylePr w:type="lastCol">
      <w:rPr>
        <w:b/>
        <w:bCs/>
        <w:color w:val="FFFFFF" w:themeColor="background1"/>
      </w:rPr>
      <w:tblPr/>
      <w:tcPr>
        <w:tcBorders>
          <w:left w:val="nil"/>
          <w:right w:val="nil"/>
          <w:insideH w:val="nil"/>
          <w:insideV w:val="nil"/>
        </w:tcBorders>
        <w:shd w:val="clear" w:color="auto" w:fill="0A6D8F"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3E3722"/>
    <w:rPr>
      <w:rFonts w:ascii="Verdana" w:hAnsi="Verdana"/>
      <w:sz w:val="18"/>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B4154"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B4154" w:themeFill="accent2"/>
      </w:tcPr>
    </w:tblStylePr>
    <w:tblStylePr w:type="lastCol">
      <w:rPr>
        <w:b/>
        <w:bCs/>
        <w:color w:val="FFFFFF" w:themeColor="background1"/>
      </w:rPr>
      <w:tblPr/>
      <w:tcPr>
        <w:tcBorders>
          <w:left w:val="nil"/>
          <w:right w:val="nil"/>
          <w:insideH w:val="nil"/>
          <w:insideV w:val="nil"/>
        </w:tcBorders>
        <w:shd w:val="clear" w:color="auto" w:fill="6B4154"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3E3722"/>
    <w:rPr>
      <w:rFonts w:ascii="Verdana" w:hAnsi="Verdana"/>
      <w:sz w:val="18"/>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16B51"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16B51" w:themeFill="accent3"/>
      </w:tcPr>
    </w:tblStylePr>
    <w:tblStylePr w:type="lastCol">
      <w:rPr>
        <w:b/>
        <w:bCs/>
        <w:color w:val="FFFFFF" w:themeColor="background1"/>
      </w:rPr>
      <w:tblPr/>
      <w:tcPr>
        <w:tcBorders>
          <w:left w:val="nil"/>
          <w:right w:val="nil"/>
          <w:insideH w:val="nil"/>
          <w:insideV w:val="nil"/>
        </w:tcBorders>
        <w:shd w:val="clear" w:color="auto" w:fill="416B51"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3E3722"/>
    <w:rPr>
      <w:rFonts w:ascii="Verdana" w:hAnsi="Verdana"/>
      <w:sz w:val="18"/>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3E3722"/>
    <w:rPr>
      <w:rFonts w:ascii="Verdana" w:hAnsi="Verdana"/>
      <w:sz w:val="18"/>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3E3722"/>
    <w:rPr>
      <w:rFonts w:ascii="Verdana" w:hAnsi="Verdana"/>
      <w:sz w:val="18"/>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D500"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D500" w:themeFill="accent6"/>
      </w:tcPr>
    </w:tblStylePr>
    <w:tblStylePr w:type="lastCol">
      <w:rPr>
        <w:b/>
        <w:bCs/>
        <w:color w:val="FFFFFF" w:themeColor="background1"/>
      </w:rPr>
      <w:tblPr/>
      <w:tcPr>
        <w:tcBorders>
          <w:left w:val="nil"/>
          <w:right w:val="nil"/>
          <w:insideH w:val="nil"/>
          <w:insideV w:val="nil"/>
        </w:tcBorders>
        <w:shd w:val="clear" w:color="auto" w:fill="FFD500"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List1">
    <w:name w:val="Medium List 1"/>
    <w:basedOn w:val="TableNormal"/>
    <w:uiPriority w:val="65"/>
    <w:rsid w:val="003E3722"/>
    <w:rPr>
      <w:rFonts w:ascii="Verdana" w:hAnsi="Verdana"/>
      <w:color w:val="000000" w:themeColor="text1"/>
      <w:sz w:val="18"/>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14700"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rsid w:val="003E3722"/>
    <w:rPr>
      <w:rFonts w:ascii="Verdana" w:hAnsi="Verdana"/>
      <w:color w:val="000000" w:themeColor="text1"/>
      <w:sz w:val="18"/>
    </w:rPr>
    <w:tblPr>
      <w:tblStyleRowBandSize w:val="1"/>
      <w:tblStyleColBandSize w:val="1"/>
      <w:tblBorders>
        <w:top w:val="single" w:sz="8" w:space="0" w:color="0A6D8F" w:themeColor="accent1"/>
        <w:bottom w:val="single" w:sz="8" w:space="0" w:color="0A6D8F" w:themeColor="accent1"/>
      </w:tblBorders>
    </w:tblPr>
    <w:tblStylePr w:type="firstRow">
      <w:rPr>
        <w:rFonts w:asciiTheme="majorHAnsi" w:eastAsiaTheme="majorEastAsia" w:hAnsiTheme="majorHAnsi" w:cstheme="majorBidi"/>
      </w:rPr>
      <w:tblPr/>
      <w:tcPr>
        <w:tcBorders>
          <w:top w:val="nil"/>
          <w:bottom w:val="single" w:sz="8" w:space="0" w:color="0A6D8F" w:themeColor="accent1"/>
        </w:tcBorders>
      </w:tcPr>
    </w:tblStylePr>
    <w:tblStylePr w:type="lastRow">
      <w:rPr>
        <w:b/>
        <w:bCs/>
        <w:color w:val="014700" w:themeColor="text2"/>
      </w:rPr>
      <w:tblPr/>
      <w:tcPr>
        <w:tcBorders>
          <w:top w:val="single" w:sz="8" w:space="0" w:color="0A6D8F" w:themeColor="accent1"/>
          <w:bottom w:val="single" w:sz="8" w:space="0" w:color="0A6D8F" w:themeColor="accent1"/>
        </w:tcBorders>
      </w:tcPr>
    </w:tblStylePr>
    <w:tblStylePr w:type="firstCol">
      <w:rPr>
        <w:b/>
        <w:bCs/>
      </w:rPr>
    </w:tblStylePr>
    <w:tblStylePr w:type="lastCol">
      <w:rPr>
        <w:b/>
        <w:bCs/>
      </w:rPr>
      <w:tblPr/>
      <w:tcPr>
        <w:tcBorders>
          <w:top w:val="single" w:sz="8" w:space="0" w:color="0A6D8F" w:themeColor="accent1"/>
          <w:bottom w:val="single" w:sz="8" w:space="0" w:color="0A6D8F" w:themeColor="accent1"/>
        </w:tcBorders>
      </w:tcPr>
    </w:tblStylePr>
    <w:tblStylePr w:type="band1Vert">
      <w:tblPr/>
      <w:tcPr>
        <w:shd w:val="clear" w:color="auto" w:fill="ACE5F9" w:themeFill="accent1" w:themeFillTint="3F"/>
      </w:tcPr>
    </w:tblStylePr>
    <w:tblStylePr w:type="band1Horz">
      <w:tblPr/>
      <w:tcPr>
        <w:shd w:val="clear" w:color="auto" w:fill="ACE5F9" w:themeFill="accent1" w:themeFillTint="3F"/>
      </w:tcPr>
    </w:tblStylePr>
  </w:style>
  <w:style w:type="table" w:styleId="MediumList1-Accent2">
    <w:name w:val="Medium List 1 Accent 2"/>
    <w:basedOn w:val="TableNormal"/>
    <w:uiPriority w:val="65"/>
    <w:rsid w:val="003E3722"/>
    <w:rPr>
      <w:rFonts w:ascii="Verdana" w:hAnsi="Verdana"/>
      <w:color w:val="000000" w:themeColor="text1"/>
      <w:sz w:val="18"/>
    </w:rPr>
    <w:tblPr>
      <w:tblStyleRowBandSize w:val="1"/>
      <w:tblStyleColBandSize w:val="1"/>
      <w:tblBorders>
        <w:top w:val="single" w:sz="8" w:space="0" w:color="6B4154" w:themeColor="accent2"/>
        <w:bottom w:val="single" w:sz="8" w:space="0" w:color="6B4154" w:themeColor="accent2"/>
      </w:tblBorders>
    </w:tblPr>
    <w:tblStylePr w:type="firstRow">
      <w:rPr>
        <w:rFonts w:asciiTheme="majorHAnsi" w:eastAsiaTheme="majorEastAsia" w:hAnsiTheme="majorHAnsi" w:cstheme="majorBidi"/>
      </w:rPr>
      <w:tblPr/>
      <w:tcPr>
        <w:tcBorders>
          <w:top w:val="nil"/>
          <w:bottom w:val="single" w:sz="8" w:space="0" w:color="6B4154" w:themeColor="accent2"/>
        </w:tcBorders>
      </w:tcPr>
    </w:tblStylePr>
    <w:tblStylePr w:type="lastRow">
      <w:rPr>
        <w:b/>
        <w:bCs/>
        <w:color w:val="014700" w:themeColor="text2"/>
      </w:rPr>
      <w:tblPr/>
      <w:tcPr>
        <w:tcBorders>
          <w:top w:val="single" w:sz="8" w:space="0" w:color="6B4154" w:themeColor="accent2"/>
          <w:bottom w:val="single" w:sz="8" w:space="0" w:color="6B4154" w:themeColor="accent2"/>
        </w:tcBorders>
      </w:tcPr>
    </w:tblStylePr>
    <w:tblStylePr w:type="firstCol">
      <w:rPr>
        <w:b/>
        <w:bCs/>
      </w:rPr>
    </w:tblStylePr>
    <w:tblStylePr w:type="lastCol">
      <w:rPr>
        <w:b/>
        <w:bCs/>
      </w:rPr>
      <w:tblPr/>
      <w:tcPr>
        <w:tcBorders>
          <w:top w:val="single" w:sz="8" w:space="0" w:color="6B4154" w:themeColor="accent2"/>
          <w:bottom w:val="single" w:sz="8" w:space="0" w:color="6B4154" w:themeColor="accent2"/>
        </w:tcBorders>
      </w:tcPr>
    </w:tblStylePr>
    <w:tblStylePr w:type="band1Vert">
      <w:tblPr/>
      <w:tcPr>
        <w:shd w:val="clear" w:color="auto" w:fill="DFCAD4" w:themeFill="accent2" w:themeFillTint="3F"/>
      </w:tcPr>
    </w:tblStylePr>
    <w:tblStylePr w:type="band1Horz">
      <w:tblPr/>
      <w:tcPr>
        <w:shd w:val="clear" w:color="auto" w:fill="DFCAD4" w:themeFill="accent2" w:themeFillTint="3F"/>
      </w:tcPr>
    </w:tblStylePr>
  </w:style>
  <w:style w:type="table" w:styleId="MediumList1-Accent3">
    <w:name w:val="Medium List 1 Accent 3"/>
    <w:basedOn w:val="TableNormal"/>
    <w:uiPriority w:val="65"/>
    <w:rsid w:val="003E3722"/>
    <w:rPr>
      <w:rFonts w:ascii="Verdana" w:hAnsi="Verdana"/>
      <w:color w:val="000000" w:themeColor="text1"/>
      <w:sz w:val="18"/>
    </w:rPr>
    <w:tblPr>
      <w:tblStyleRowBandSize w:val="1"/>
      <w:tblStyleColBandSize w:val="1"/>
      <w:tblBorders>
        <w:top w:val="single" w:sz="8" w:space="0" w:color="416B51" w:themeColor="accent3"/>
        <w:bottom w:val="single" w:sz="8" w:space="0" w:color="416B51" w:themeColor="accent3"/>
      </w:tblBorders>
    </w:tblPr>
    <w:tblStylePr w:type="firstRow">
      <w:rPr>
        <w:rFonts w:asciiTheme="majorHAnsi" w:eastAsiaTheme="majorEastAsia" w:hAnsiTheme="majorHAnsi" w:cstheme="majorBidi"/>
      </w:rPr>
      <w:tblPr/>
      <w:tcPr>
        <w:tcBorders>
          <w:top w:val="nil"/>
          <w:bottom w:val="single" w:sz="8" w:space="0" w:color="416B51" w:themeColor="accent3"/>
        </w:tcBorders>
      </w:tcPr>
    </w:tblStylePr>
    <w:tblStylePr w:type="lastRow">
      <w:rPr>
        <w:b/>
        <w:bCs/>
        <w:color w:val="014700" w:themeColor="text2"/>
      </w:rPr>
      <w:tblPr/>
      <w:tcPr>
        <w:tcBorders>
          <w:top w:val="single" w:sz="8" w:space="0" w:color="416B51" w:themeColor="accent3"/>
          <w:bottom w:val="single" w:sz="8" w:space="0" w:color="416B51" w:themeColor="accent3"/>
        </w:tcBorders>
      </w:tcPr>
    </w:tblStylePr>
    <w:tblStylePr w:type="firstCol">
      <w:rPr>
        <w:b/>
        <w:bCs/>
      </w:rPr>
    </w:tblStylePr>
    <w:tblStylePr w:type="lastCol">
      <w:rPr>
        <w:b/>
        <w:bCs/>
      </w:rPr>
      <w:tblPr/>
      <w:tcPr>
        <w:tcBorders>
          <w:top w:val="single" w:sz="8" w:space="0" w:color="416B51" w:themeColor="accent3"/>
          <w:bottom w:val="single" w:sz="8" w:space="0" w:color="416B51" w:themeColor="accent3"/>
        </w:tcBorders>
      </w:tcPr>
    </w:tblStylePr>
    <w:tblStylePr w:type="band1Vert">
      <w:tblPr/>
      <w:tcPr>
        <w:shd w:val="clear" w:color="auto" w:fill="CADFD2" w:themeFill="accent3" w:themeFillTint="3F"/>
      </w:tcPr>
    </w:tblStylePr>
    <w:tblStylePr w:type="band1Horz">
      <w:tblPr/>
      <w:tcPr>
        <w:shd w:val="clear" w:color="auto" w:fill="CADFD2" w:themeFill="accent3" w:themeFillTint="3F"/>
      </w:tcPr>
    </w:tblStylePr>
  </w:style>
  <w:style w:type="table" w:styleId="MediumList1-Accent4">
    <w:name w:val="Medium List 1 Accent 4"/>
    <w:basedOn w:val="TableNormal"/>
    <w:uiPriority w:val="65"/>
    <w:rsid w:val="003E3722"/>
    <w:rPr>
      <w:rFonts w:ascii="Verdana" w:hAnsi="Verdana"/>
      <w:color w:val="000000" w:themeColor="text1"/>
      <w:sz w:val="18"/>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014700"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rsid w:val="003E3722"/>
    <w:rPr>
      <w:rFonts w:ascii="Verdana" w:hAnsi="Verdana"/>
      <w:color w:val="000000" w:themeColor="text1"/>
      <w:sz w:val="18"/>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014700"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rsid w:val="003E3722"/>
    <w:rPr>
      <w:rFonts w:ascii="Verdana" w:hAnsi="Verdana"/>
      <w:color w:val="000000" w:themeColor="text1"/>
      <w:sz w:val="18"/>
    </w:rPr>
    <w:tblPr>
      <w:tblStyleRowBandSize w:val="1"/>
      <w:tblStyleColBandSize w:val="1"/>
      <w:tblBorders>
        <w:top w:val="single" w:sz="8" w:space="0" w:color="FFD500" w:themeColor="accent6"/>
        <w:bottom w:val="single" w:sz="8" w:space="0" w:color="FFD500" w:themeColor="accent6"/>
      </w:tblBorders>
    </w:tblPr>
    <w:tblStylePr w:type="firstRow">
      <w:rPr>
        <w:rFonts w:asciiTheme="majorHAnsi" w:eastAsiaTheme="majorEastAsia" w:hAnsiTheme="majorHAnsi" w:cstheme="majorBidi"/>
      </w:rPr>
      <w:tblPr/>
      <w:tcPr>
        <w:tcBorders>
          <w:top w:val="nil"/>
          <w:bottom w:val="single" w:sz="8" w:space="0" w:color="FFD500" w:themeColor="accent6"/>
        </w:tcBorders>
      </w:tcPr>
    </w:tblStylePr>
    <w:tblStylePr w:type="lastRow">
      <w:rPr>
        <w:b/>
        <w:bCs/>
        <w:color w:val="014700" w:themeColor="text2"/>
      </w:rPr>
      <w:tblPr/>
      <w:tcPr>
        <w:tcBorders>
          <w:top w:val="single" w:sz="8" w:space="0" w:color="FFD500" w:themeColor="accent6"/>
          <w:bottom w:val="single" w:sz="8" w:space="0" w:color="FFD500" w:themeColor="accent6"/>
        </w:tcBorders>
      </w:tcPr>
    </w:tblStylePr>
    <w:tblStylePr w:type="firstCol">
      <w:rPr>
        <w:b/>
        <w:bCs/>
      </w:rPr>
    </w:tblStylePr>
    <w:tblStylePr w:type="lastCol">
      <w:rPr>
        <w:b/>
        <w:bCs/>
      </w:rPr>
      <w:tblPr/>
      <w:tcPr>
        <w:tcBorders>
          <w:top w:val="single" w:sz="8" w:space="0" w:color="FFD500" w:themeColor="accent6"/>
          <w:bottom w:val="single" w:sz="8" w:space="0" w:color="FFD500" w:themeColor="accent6"/>
        </w:tcBorders>
      </w:tcPr>
    </w:tblStylePr>
    <w:tblStylePr w:type="band1Vert">
      <w:tblPr/>
      <w:tcPr>
        <w:shd w:val="clear" w:color="auto" w:fill="FFF4C0" w:themeFill="accent6" w:themeFillTint="3F"/>
      </w:tcPr>
    </w:tblStylePr>
    <w:tblStylePr w:type="band1Horz">
      <w:tblPr/>
      <w:tcPr>
        <w:shd w:val="clear" w:color="auto" w:fill="FFF4C0" w:themeFill="accent6" w:themeFillTint="3F"/>
      </w:tcPr>
    </w:tblStylePr>
  </w:style>
  <w:style w:type="table" w:styleId="MediumGrid1">
    <w:name w:val="Medium Grid 1"/>
    <w:basedOn w:val="TableNormal"/>
    <w:uiPriority w:val="67"/>
    <w:rsid w:val="003E3722"/>
    <w:rPr>
      <w:rFonts w:ascii="Verdana" w:hAnsi="Verdana"/>
      <w:sz w:val="18"/>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rsid w:val="003E3722"/>
    <w:rPr>
      <w:rFonts w:ascii="Verdana" w:hAnsi="Verdana"/>
      <w:sz w:val="18"/>
    </w:rPr>
    <w:tblPr>
      <w:tblStyleRowBandSize w:val="1"/>
      <w:tblStyleColBandSize w:val="1"/>
      <w:tblBorders>
        <w:top w:val="single" w:sz="8" w:space="0" w:color="10ABE2" w:themeColor="accent1" w:themeTint="BF"/>
        <w:left w:val="single" w:sz="8" w:space="0" w:color="10ABE2" w:themeColor="accent1" w:themeTint="BF"/>
        <w:bottom w:val="single" w:sz="8" w:space="0" w:color="10ABE2" w:themeColor="accent1" w:themeTint="BF"/>
        <w:right w:val="single" w:sz="8" w:space="0" w:color="10ABE2" w:themeColor="accent1" w:themeTint="BF"/>
        <w:insideH w:val="single" w:sz="8" w:space="0" w:color="10ABE2" w:themeColor="accent1" w:themeTint="BF"/>
        <w:insideV w:val="single" w:sz="8" w:space="0" w:color="10ABE2" w:themeColor="accent1" w:themeTint="BF"/>
      </w:tblBorders>
    </w:tblPr>
    <w:tcPr>
      <w:shd w:val="clear" w:color="auto" w:fill="ACE5F9" w:themeFill="accent1" w:themeFillTint="3F"/>
    </w:tcPr>
    <w:tblStylePr w:type="firstRow">
      <w:rPr>
        <w:b/>
        <w:bCs/>
      </w:rPr>
    </w:tblStylePr>
    <w:tblStylePr w:type="lastRow">
      <w:rPr>
        <w:b/>
        <w:bCs/>
      </w:rPr>
      <w:tblPr/>
      <w:tcPr>
        <w:tcBorders>
          <w:top w:val="single" w:sz="18" w:space="0" w:color="10ABE2" w:themeColor="accent1" w:themeTint="BF"/>
        </w:tcBorders>
      </w:tcPr>
    </w:tblStylePr>
    <w:tblStylePr w:type="firstCol">
      <w:rPr>
        <w:b/>
        <w:bCs/>
      </w:rPr>
    </w:tblStylePr>
    <w:tblStylePr w:type="lastCol">
      <w:rPr>
        <w:b/>
        <w:bCs/>
      </w:rPr>
    </w:tblStylePr>
    <w:tblStylePr w:type="band1Vert">
      <w:tblPr/>
      <w:tcPr>
        <w:shd w:val="clear" w:color="auto" w:fill="58CBF3" w:themeFill="accent1" w:themeFillTint="7F"/>
      </w:tcPr>
    </w:tblStylePr>
    <w:tblStylePr w:type="band1Horz">
      <w:tblPr/>
      <w:tcPr>
        <w:shd w:val="clear" w:color="auto" w:fill="58CBF3" w:themeFill="accent1" w:themeFillTint="7F"/>
      </w:tcPr>
    </w:tblStylePr>
  </w:style>
  <w:style w:type="table" w:styleId="MediumGrid1-Accent2">
    <w:name w:val="Medium Grid 1 Accent 2"/>
    <w:basedOn w:val="TableNormal"/>
    <w:uiPriority w:val="67"/>
    <w:rsid w:val="003E3722"/>
    <w:rPr>
      <w:rFonts w:ascii="Verdana" w:hAnsi="Verdana"/>
      <w:sz w:val="18"/>
    </w:rPr>
    <w:tblPr>
      <w:tblStyleRowBandSize w:val="1"/>
      <w:tblStyleColBandSize w:val="1"/>
      <w:tblBorders>
        <w:top w:val="single" w:sz="8" w:space="0" w:color="9F617D" w:themeColor="accent2" w:themeTint="BF"/>
        <w:left w:val="single" w:sz="8" w:space="0" w:color="9F617D" w:themeColor="accent2" w:themeTint="BF"/>
        <w:bottom w:val="single" w:sz="8" w:space="0" w:color="9F617D" w:themeColor="accent2" w:themeTint="BF"/>
        <w:right w:val="single" w:sz="8" w:space="0" w:color="9F617D" w:themeColor="accent2" w:themeTint="BF"/>
        <w:insideH w:val="single" w:sz="8" w:space="0" w:color="9F617D" w:themeColor="accent2" w:themeTint="BF"/>
        <w:insideV w:val="single" w:sz="8" w:space="0" w:color="9F617D" w:themeColor="accent2" w:themeTint="BF"/>
      </w:tblBorders>
    </w:tblPr>
    <w:tcPr>
      <w:shd w:val="clear" w:color="auto" w:fill="DFCAD4" w:themeFill="accent2" w:themeFillTint="3F"/>
    </w:tcPr>
    <w:tblStylePr w:type="firstRow">
      <w:rPr>
        <w:b/>
        <w:bCs/>
      </w:rPr>
    </w:tblStylePr>
    <w:tblStylePr w:type="lastRow">
      <w:rPr>
        <w:b/>
        <w:bCs/>
      </w:rPr>
      <w:tblPr/>
      <w:tcPr>
        <w:tcBorders>
          <w:top w:val="single" w:sz="18" w:space="0" w:color="9F617D" w:themeColor="accent2" w:themeTint="BF"/>
        </w:tcBorders>
      </w:tcPr>
    </w:tblStylePr>
    <w:tblStylePr w:type="firstCol">
      <w:rPr>
        <w:b/>
        <w:bCs/>
      </w:rPr>
    </w:tblStylePr>
    <w:tblStylePr w:type="lastCol">
      <w:rPr>
        <w:b/>
        <w:bCs/>
      </w:rPr>
    </w:tblStylePr>
    <w:tblStylePr w:type="band1Vert">
      <w:tblPr/>
      <w:tcPr>
        <w:shd w:val="clear" w:color="auto" w:fill="BF96A8" w:themeFill="accent2" w:themeFillTint="7F"/>
      </w:tcPr>
    </w:tblStylePr>
    <w:tblStylePr w:type="band1Horz">
      <w:tblPr/>
      <w:tcPr>
        <w:shd w:val="clear" w:color="auto" w:fill="BF96A8" w:themeFill="accent2" w:themeFillTint="7F"/>
      </w:tcPr>
    </w:tblStylePr>
  </w:style>
  <w:style w:type="table" w:styleId="MediumGrid1-Accent3">
    <w:name w:val="Medium Grid 1 Accent 3"/>
    <w:basedOn w:val="TableNormal"/>
    <w:uiPriority w:val="67"/>
    <w:rsid w:val="003E3722"/>
    <w:rPr>
      <w:rFonts w:ascii="Verdana" w:hAnsi="Verdana"/>
      <w:sz w:val="18"/>
    </w:rPr>
    <w:tblPr>
      <w:tblStyleRowBandSize w:val="1"/>
      <w:tblStyleColBandSize w:val="1"/>
      <w:tblBorders>
        <w:top w:val="single" w:sz="8" w:space="0" w:color="619F78" w:themeColor="accent3" w:themeTint="BF"/>
        <w:left w:val="single" w:sz="8" w:space="0" w:color="619F78" w:themeColor="accent3" w:themeTint="BF"/>
        <w:bottom w:val="single" w:sz="8" w:space="0" w:color="619F78" w:themeColor="accent3" w:themeTint="BF"/>
        <w:right w:val="single" w:sz="8" w:space="0" w:color="619F78" w:themeColor="accent3" w:themeTint="BF"/>
        <w:insideH w:val="single" w:sz="8" w:space="0" w:color="619F78" w:themeColor="accent3" w:themeTint="BF"/>
        <w:insideV w:val="single" w:sz="8" w:space="0" w:color="619F78" w:themeColor="accent3" w:themeTint="BF"/>
      </w:tblBorders>
    </w:tblPr>
    <w:tcPr>
      <w:shd w:val="clear" w:color="auto" w:fill="CADFD2" w:themeFill="accent3" w:themeFillTint="3F"/>
    </w:tcPr>
    <w:tblStylePr w:type="firstRow">
      <w:rPr>
        <w:b/>
        <w:bCs/>
      </w:rPr>
    </w:tblStylePr>
    <w:tblStylePr w:type="lastRow">
      <w:rPr>
        <w:b/>
        <w:bCs/>
      </w:rPr>
      <w:tblPr/>
      <w:tcPr>
        <w:tcBorders>
          <w:top w:val="single" w:sz="18" w:space="0" w:color="619F78" w:themeColor="accent3" w:themeTint="BF"/>
        </w:tcBorders>
      </w:tcPr>
    </w:tblStylePr>
    <w:tblStylePr w:type="firstCol">
      <w:rPr>
        <w:b/>
        <w:bCs/>
      </w:rPr>
    </w:tblStylePr>
    <w:tblStylePr w:type="lastCol">
      <w:rPr>
        <w:b/>
        <w:bCs/>
      </w:rPr>
    </w:tblStylePr>
    <w:tblStylePr w:type="band1Vert">
      <w:tblPr/>
      <w:tcPr>
        <w:shd w:val="clear" w:color="auto" w:fill="96BFA5" w:themeFill="accent3" w:themeFillTint="7F"/>
      </w:tcPr>
    </w:tblStylePr>
    <w:tblStylePr w:type="band1Horz">
      <w:tblPr/>
      <w:tcPr>
        <w:shd w:val="clear" w:color="auto" w:fill="96BFA5" w:themeFill="accent3" w:themeFillTint="7F"/>
      </w:tcPr>
    </w:tblStylePr>
  </w:style>
  <w:style w:type="table" w:styleId="MediumGrid1-Accent4">
    <w:name w:val="Medium Grid 1 Accent 4"/>
    <w:basedOn w:val="TableNormal"/>
    <w:uiPriority w:val="67"/>
    <w:rsid w:val="003E3722"/>
    <w:rPr>
      <w:rFonts w:ascii="Verdana" w:hAnsi="Verdana"/>
      <w:sz w:val="18"/>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rsid w:val="003E3722"/>
    <w:rPr>
      <w:rFonts w:ascii="Verdana" w:hAnsi="Verdana"/>
      <w:sz w:val="18"/>
    </w:r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rsid w:val="003E3722"/>
    <w:rPr>
      <w:rFonts w:ascii="Verdana" w:hAnsi="Verdana"/>
      <w:sz w:val="18"/>
    </w:rPr>
    <w:tblPr>
      <w:tblStyleRowBandSize w:val="1"/>
      <w:tblStyleColBandSize w:val="1"/>
      <w:tblBorders>
        <w:top w:val="single" w:sz="8" w:space="0" w:color="FFDF40" w:themeColor="accent6" w:themeTint="BF"/>
        <w:left w:val="single" w:sz="8" w:space="0" w:color="FFDF40" w:themeColor="accent6" w:themeTint="BF"/>
        <w:bottom w:val="single" w:sz="8" w:space="0" w:color="FFDF40" w:themeColor="accent6" w:themeTint="BF"/>
        <w:right w:val="single" w:sz="8" w:space="0" w:color="FFDF40" w:themeColor="accent6" w:themeTint="BF"/>
        <w:insideH w:val="single" w:sz="8" w:space="0" w:color="FFDF40" w:themeColor="accent6" w:themeTint="BF"/>
        <w:insideV w:val="single" w:sz="8" w:space="0" w:color="FFDF40" w:themeColor="accent6" w:themeTint="BF"/>
      </w:tblBorders>
    </w:tblPr>
    <w:tcPr>
      <w:shd w:val="clear" w:color="auto" w:fill="FFF4C0" w:themeFill="accent6" w:themeFillTint="3F"/>
    </w:tcPr>
    <w:tblStylePr w:type="firstRow">
      <w:rPr>
        <w:b/>
        <w:bCs/>
      </w:rPr>
    </w:tblStylePr>
    <w:tblStylePr w:type="lastRow">
      <w:rPr>
        <w:b/>
        <w:bCs/>
      </w:rPr>
      <w:tblPr/>
      <w:tcPr>
        <w:tcBorders>
          <w:top w:val="single" w:sz="18" w:space="0" w:color="FFDF40" w:themeColor="accent6" w:themeTint="BF"/>
        </w:tcBorders>
      </w:tcPr>
    </w:tblStylePr>
    <w:tblStylePr w:type="firstCol">
      <w:rPr>
        <w:b/>
        <w:bCs/>
      </w:rPr>
    </w:tblStylePr>
    <w:tblStylePr w:type="lastCol">
      <w:rPr>
        <w:b/>
        <w:bCs/>
      </w:rPr>
    </w:tblStylePr>
    <w:tblStylePr w:type="band1Vert">
      <w:tblPr/>
      <w:tcPr>
        <w:shd w:val="clear" w:color="auto" w:fill="FFEA80" w:themeFill="accent6" w:themeFillTint="7F"/>
      </w:tcPr>
    </w:tblStylePr>
    <w:tblStylePr w:type="band1Horz">
      <w:tblPr/>
      <w:tcPr>
        <w:shd w:val="clear" w:color="auto" w:fill="FFEA80" w:themeFill="accent6" w:themeFillTint="7F"/>
      </w:tcPr>
    </w:tblStylePr>
  </w:style>
  <w:style w:type="table" w:styleId="MediumList2">
    <w:name w:val="Medium List 2"/>
    <w:basedOn w:val="TableNormal"/>
    <w:uiPriority w:val="66"/>
    <w:rsid w:val="003E3722"/>
    <w:rPr>
      <w:rFonts w:ascii="Verdana" w:eastAsiaTheme="majorEastAsia" w:hAnsi="Verdana"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rsid w:val="003E3722"/>
    <w:rPr>
      <w:rFonts w:ascii="Verdana" w:eastAsiaTheme="majorEastAsia" w:hAnsi="Verdana" w:cstheme="majorBidi"/>
      <w:color w:val="000000" w:themeColor="text1"/>
    </w:rPr>
    <w:tblPr>
      <w:tblStyleRowBandSize w:val="1"/>
      <w:tblStyleColBandSize w:val="1"/>
      <w:tblBorders>
        <w:top w:val="single" w:sz="8" w:space="0" w:color="0A6D8F" w:themeColor="accent1"/>
        <w:left w:val="single" w:sz="8" w:space="0" w:color="0A6D8F" w:themeColor="accent1"/>
        <w:bottom w:val="single" w:sz="8" w:space="0" w:color="0A6D8F" w:themeColor="accent1"/>
        <w:right w:val="single" w:sz="8" w:space="0" w:color="0A6D8F" w:themeColor="accent1"/>
      </w:tblBorders>
    </w:tblPr>
    <w:tblStylePr w:type="firstRow">
      <w:rPr>
        <w:sz w:val="24"/>
        <w:szCs w:val="24"/>
      </w:rPr>
      <w:tblPr/>
      <w:tcPr>
        <w:tcBorders>
          <w:top w:val="nil"/>
          <w:left w:val="nil"/>
          <w:bottom w:val="single" w:sz="24" w:space="0" w:color="0A6D8F" w:themeColor="accent1"/>
          <w:right w:val="nil"/>
          <w:insideH w:val="nil"/>
          <w:insideV w:val="nil"/>
        </w:tcBorders>
        <w:shd w:val="clear" w:color="auto" w:fill="FFFFFF" w:themeFill="background1"/>
      </w:tcPr>
    </w:tblStylePr>
    <w:tblStylePr w:type="lastRow">
      <w:tblPr/>
      <w:tcPr>
        <w:tcBorders>
          <w:top w:val="single" w:sz="8" w:space="0" w:color="0A6D8F"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A6D8F" w:themeColor="accent1"/>
          <w:insideH w:val="nil"/>
          <w:insideV w:val="nil"/>
        </w:tcBorders>
        <w:shd w:val="clear" w:color="auto" w:fill="FFFFFF" w:themeFill="background1"/>
      </w:tcPr>
    </w:tblStylePr>
    <w:tblStylePr w:type="lastCol">
      <w:tblPr/>
      <w:tcPr>
        <w:tcBorders>
          <w:top w:val="nil"/>
          <w:left w:val="single" w:sz="8" w:space="0" w:color="0A6D8F"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E5F9" w:themeFill="accent1" w:themeFillTint="3F"/>
      </w:tcPr>
    </w:tblStylePr>
    <w:tblStylePr w:type="band1Horz">
      <w:tblPr/>
      <w:tcPr>
        <w:tcBorders>
          <w:top w:val="nil"/>
          <w:bottom w:val="nil"/>
          <w:insideH w:val="nil"/>
          <w:insideV w:val="nil"/>
        </w:tcBorders>
        <w:shd w:val="clear" w:color="auto" w:fill="ACE5F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rsid w:val="003E3722"/>
    <w:rPr>
      <w:rFonts w:ascii="Verdana" w:eastAsiaTheme="majorEastAsia" w:hAnsi="Verdana" w:cstheme="majorBidi"/>
      <w:color w:val="000000" w:themeColor="text1"/>
    </w:rPr>
    <w:tblPr>
      <w:tblStyleRowBandSize w:val="1"/>
      <w:tblStyleColBandSize w:val="1"/>
      <w:tblBorders>
        <w:top w:val="single" w:sz="8" w:space="0" w:color="6B4154" w:themeColor="accent2"/>
        <w:left w:val="single" w:sz="8" w:space="0" w:color="6B4154" w:themeColor="accent2"/>
        <w:bottom w:val="single" w:sz="8" w:space="0" w:color="6B4154" w:themeColor="accent2"/>
        <w:right w:val="single" w:sz="8" w:space="0" w:color="6B4154" w:themeColor="accent2"/>
      </w:tblBorders>
    </w:tblPr>
    <w:tblStylePr w:type="firstRow">
      <w:rPr>
        <w:sz w:val="24"/>
        <w:szCs w:val="24"/>
      </w:rPr>
      <w:tblPr/>
      <w:tcPr>
        <w:tcBorders>
          <w:top w:val="nil"/>
          <w:left w:val="nil"/>
          <w:bottom w:val="single" w:sz="24" w:space="0" w:color="6B4154" w:themeColor="accent2"/>
          <w:right w:val="nil"/>
          <w:insideH w:val="nil"/>
          <w:insideV w:val="nil"/>
        </w:tcBorders>
        <w:shd w:val="clear" w:color="auto" w:fill="FFFFFF" w:themeFill="background1"/>
      </w:tcPr>
    </w:tblStylePr>
    <w:tblStylePr w:type="lastRow">
      <w:tblPr/>
      <w:tcPr>
        <w:tcBorders>
          <w:top w:val="single" w:sz="8" w:space="0" w:color="6B4154"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B4154" w:themeColor="accent2"/>
          <w:insideH w:val="nil"/>
          <w:insideV w:val="nil"/>
        </w:tcBorders>
        <w:shd w:val="clear" w:color="auto" w:fill="FFFFFF" w:themeFill="background1"/>
      </w:tcPr>
    </w:tblStylePr>
    <w:tblStylePr w:type="lastCol">
      <w:tblPr/>
      <w:tcPr>
        <w:tcBorders>
          <w:top w:val="nil"/>
          <w:left w:val="single" w:sz="8" w:space="0" w:color="6B4154"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CAD4" w:themeFill="accent2" w:themeFillTint="3F"/>
      </w:tcPr>
    </w:tblStylePr>
    <w:tblStylePr w:type="band1Horz">
      <w:tblPr/>
      <w:tcPr>
        <w:tcBorders>
          <w:top w:val="nil"/>
          <w:bottom w:val="nil"/>
          <w:insideH w:val="nil"/>
          <w:insideV w:val="nil"/>
        </w:tcBorders>
        <w:shd w:val="clear" w:color="auto" w:fill="DFCAD4"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rsid w:val="003E3722"/>
    <w:rPr>
      <w:rFonts w:ascii="Verdana" w:eastAsiaTheme="majorEastAsia" w:hAnsi="Verdana" w:cstheme="majorBidi"/>
      <w:color w:val="000000" w:themeColor="text1"/>
    </w:rPr>
    <w:tblPr>
      <w:tblStyleRowBandSize w:val="1"/>
      <w:tblStyleColBandSize w:val="1"/>
      <w:tblBorders>
        <w:top w:val="single" w:sz="8" w:space="0" w:color="416B51" w:themeColor="accent3"/>
        <w:left w:val="single" w:sz="8" w:space="0" w:color="416B51" w:themeColor="accent3"/>
        <w:bottom w:val="single" w:sz="8" w:space="0" w:color="416B51" w:themeColor="accent3"/>
        <w:right w:val="single" w:sz="8" w:space="0" w:color="416B51" w:themeColor="accent3"/>
      </w:tblBorders>
    </w:tblPr>
    <w:tblStylePr w:type="firstRow">
      <w:rPr>
        <w:sz w:val="24"/>
        <w:szCs w:val="24"/>
      </w:rPr>
      <w:tblPr/>
      <w:tcPr>
        <w:tcBorders>
          <w:top w:val="nil"/>
          <w:left w:val="nil"/>
          <w:bottom w:val="single" w:sz="24" w:space="0" w:color="416B51" w:themeColor="accent3"/>
          <w:right w:val="nil"/>
          <w:insideH w:val="nil"/>
          <w:insideV w:val="nil"/>
        </w:tcBorders>
        <w:shd w:val="clear" w:color="auto" w:fill="FFFFFF" w:themeFill="background1"/>
      </w:tcPr>
    </w:tblStylePr>
    <w:tblStylePr w:type="lastRow">
      <w:tblPr/>
      <w:tcPr>
        <w:tcBorders>
          <w:top w:val="single" w:sz="8" w:space="0" w:color="416B51"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16B51" w:themeColor="accent3"/>
          <w:insideH w:val="nil"/>
          <w:insideV w:val="nil"/>
        </w:tcBorders>
        <w:shd w:val="clear" w:color="auto" w:fill="FFFFFF" w:themeFill="background1"/>
      </w:tcPr>
    </w:tblStylePr>
    <w:tblStylePr w:type="lastCol">
      <w:tblPr/>
      <w:tcPr>
        <w:tcBorders>
          <w:top w:val="nil"/>
          <w:left w:val="single" w:sz="8" w:space="0" w:color="416B51"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ADFD2" w:themeFill="accent3" w:themeFillTint="3F"/>
      </w:tcPr>
    </w:tblStylePr>
    <w:tblStylePr w:type="band1Horz">
      <w:tblPr/>
      <w:tcPr>
        <w:tcBorders>
          <w:top w:val="nil"/>
          <w:bottom w:val="nil"/>
          <w:insideH w:val="nil"/>
          <w:insideV w:val="nil"/>
        </w:tcBorders>
        <w:shd w:val="clear" w:color="auto" w:fill="CADFD2"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rsid w:val="003E3722"/>
    <w:rPr>
      <w:rFonts w:ascii="Verdana" w:eastAsiaTheme="majorEastAsia" w:hAnsi="Verdana"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rsid w:val="003E3722"/>
    <w:rPr>
      <w:rFonts w:ascii="Verdana" w:eastAsiaTheme="majorEastAsia" w:hAnsi="Verdana"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rsid w:val="003E3722"/>
    <w:rPr>
      <w:rFonts w:ascii="Verdana" w:eastAsiaTheme="majorEastAsia" w:hAnsi="Verdana" w:cstheme="majorBidi"/>
      <w:color w:val="000000" w:themeColor="text1"/>
    </w:rPr>
    <w:tblPr>
      <w:tblStyleRowBandSize w:val="1"/>
      <w:tblStyleColBandSize w:val="1"/>
      <w:tblBorders>
        <w:top w:val="single" w:sz="8" w:space="0" w:color="FFD500" w:themeColor="accent6"/>
        <w:left w:val="single" w:sz="8" w:space="0" w:color="FFD500" w:themeColor="accent6"/>
        <w:bottom w:val="single" w:sz="8" w:space="0" w:color="FFD500" w:themeColor="accent6"/>
        <w:right w:val="single" w:sz="8" w:space="0" w:color="FFD500" w:themeColor="accent6"/>
      </w:tblBorders>
    </w:tblPr>
    <w:tblStylePr w:type="firstRow">
      <w:rPr>
        <w:sz w:val="24"/>
        <w:szCs w:val="24"/>
      </w:rPr>
      <w:tblPr/>
      <w:tcPr>
        <w:tcBorders>
          <w:top w:val="nil"/>
          <w:left w:val="nil"/>
          <w:bottom w:val="single" w:sz="24" w:space="0" w:color="FFD500" w:themeColor="accent6"/>
          <w:right w:val="nil"/>
          <w:insideH w:val="nil"/>
          <w:insideV w:val="nil"/>
        </w:tcBorders>
        <w:shd w:val="clear" w:color="auto" w:fill="FFFFFF" w:themeFill="background1"/>
      </w:tcPr>
    </w:tblStylePr>
    <w:tblStylePr w:type="lastRow">
      <w:tblPr/>
      <w:tcPr>
        <w:tcBorders>
          <w:top w:val="single" w:sz="8" w:space="0" w:color="FFD500"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D500" w:themeColor="accent6"/>
          <w:insideH w:val="nil"/>
          <w:insideV w:val="nil"/>
        </w:tcBorders>
        <w:shd w:val="clear" w:color="auto" w:fill="FFFFFF" w:themeFill="background1"/>
      </w:tcPr>
    </w:tblStylePr>
    <w:tblStylePr w:type="lastCol">
      <w:tblPr/>
      <w:tcPr>
        <w:tcBorders>
          <w:top w:val="nil"/>
          <w:left w:val="single" w:sz="8" w:space="0" w:color="FFD500"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4C0" w:themeFill="accent6" w:themeFillTint="3F"/>
      </w:tcPr>
    </w:tblStylePr>
    <w:tblStylePr w:type="band1Horz">
      <w:tblPr/>
      <w:tcPr>
        <w:tcBorders>
          <w:top w:val="nil"/>
          <w:bottom w:val="nil"/>
          <w:insideH w:val="nil"/>
          <w:insideV w:val="nil"/>
        </w:tcBorders>
        <w:shd w:val="clear" w:color="auto" w:fill="FFF4C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Grid2">
    <w:name w:val="Medium Grid 2"/>
    <w:basedOn w:val="TableNormal"/>
    <w:uiPriority w:val="68"/>
    <w:rsid w:val="003E3722"/>
    <w:rPr>
      <w:rFonts w:ascii="Verdana" w:eastAsiaTheme="majorEastAsia" w:hAnsi="Verdana"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3E3722"/>
    <w:rPr>
      <w:rFonts w:ascii="Verdana" w:eastAsiaTheme="majorEastAsia" w:hAnsi="Verdana" w:cstheme="majorBidi"/>
      <w:color w:val="000000" w:themeColor="text1"/>
    </w:rPr>
    <w:tblPr>
      <w:tblStyleRowBandSize w:val="1"/>
      <w:tblStyleColBandSize w:val="1"/>
      <w:tblBorders>
        <w:top w:val="single" w:sz="8" w:space="0" w:color="0A6D8F" w:themeColor="accent1"/>
        <w:left w:val="single" w:sz="8" w:space="0" w:color="0A6D8F" w:themeColor="accent1"/>
        <w:bottom w:val="single" w:sz="8" w:space="0" w:color="0A6D8F" w:themeColor="accent1"/>
        <w:right w:val="single" w:sz="8" w:space="0" w:color="0A6D8F" w:themeColor="accent1"/>
        <w:insideH w:val="single" w:sz="8" w:space="0" w:color="0A6D8F" w:themeColor="accent1"/>
        <w:insideV w:val="single" w:sz="8" w:space="0" w:color="0A6D8F" w:themeColor="accent1"/>
      </w:tblBorders>
    </w:tblPr>
    <w:tcPr>
      <w:shd w:val="clear" w:color="auto" w:fill="ACE5F9" w:themeFill="accent1" w:themeFillTint="3F"/>
    </w:tcPr>
    <w:tblStylePr w:type="firstRow">
      <w:rPr>
        <w:b/>
        <w:bCs/>
        <w:color w:val="000000" w:themeColor="text1"/>
      </w:rPr>
      <w:tblPr/>
      <w:tcPr>
        <w:shd w:val="clear" w:color="auto" w:fill="DEF4FC"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CEAFA" w:themeFill="accent1" w:themeFillTint="33"/>
      </w:tcPr>
    </w:tblStylePr>
    <w:tblStylePr w:type="band1Vert">
      <w:tblPr/>
      <w:tcPr>
        <w:shd w:val="clear" w:color="auto" w:fill="58CBF3" w:themeFill="accent1" w:themeFillTint="7F"/>
      </w:tcPr>
    </w:tblStylePr>
    <w:tblStylePr w:type="band1Horz">
      <w:tblPr/>
      <w:tcPr>
        <w:tcBorders>
          <w:insideH w:val="single" w:sz="6" w:space="0" w:color="0A6D8F" w:themeColor="accent1"/>
          <w:insideV w:val="single" w:sz="6" w:space="0" w:color="0A6D8F" w:themeColor="accent1"/>
        </w:tcBorders>
        <w:shd w:val="clear" w:color="auto" w:fill="58CBF3"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rsid w:val="003E3722"/>
    <w:rPr>
      <w:rFonts w:ascii="Verdana" w:eastAsiaTheme="majorEastAsia" w:hAnsi="Verdana" w:cstheme="majorBidi"/>
      <w:color w:val="000000" w:themeColor="text1"/>
    </w:rPr>
    <w:tblPr>
      <w:tblStyleRowBandSize w:val="1"/>
      <w:tblStyleColBandSize w:val="1"/>
      <w:tblBorders>
        <w:top w:val="single" w:sz="8" w:space="0" w:color="6B4154" w:themeColor="accent2"/>
        <w:left w:val="single" w:sz="8" w:space="0" w:color="6B4154" w:themeColor="accent2"/>
        <w:bottom w:val="single" w:sz="8" w:space="0" w:color="6B4154" w:themeColor="accent2"/>
        <w:right w:val="single" w:sz="8" w:space="0" w:color="6B4154" w:themeColor="accent2"/>
        <w:insideH w:val="single" w:sz="8" w:space="0" w:color="6B4154" w:themeColor="accent2"/>
        <w:insideV w:val="single" w:sz="8" w:space="0" w:color="6B4154" w:themeColor="accent2"/>
      </w:tblBorders>
    </w:tblPr>
    <w:tcPr>
      <w:shd w:val="clear" w:color="auto" w:fill="DFCAD4" w:themeFill="accent2" w:themeFillTint="3F"/>
    </w:tcPr>
    <w:tblStylePr w:type="firstRow">
      <w:rPr>
        <w:b/>
        <w:bCs/>
        <w:color w:val="000000" w:themeColor="text1"/>
      </w:rPr>
      <w:tblPr/>
      <w:tcPr>
        <w:shd w:val="clear" w:color="auto" w:fill="F2EA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4DC" w:themeFill="accent2" w:themeFillTint="33"/>
      </w:tcPr>
    </w:tblStylePr>
    <w:tblStylePr w:type="band1Vert">
      <w:tblPr/>
      <w:tcPr>
        <w:shd w:val="clear" w:color="auto" w:fill="BF96A8" w:themeFill="accent2" w:themeFillTint="7F"/>
      </w:tcPr>
    </w:tblStylePr>
    <w:tblStylePr w:type="band1Horz">
      <w:tblPr/>
      <w:tcPr>
        <w:tcBorders>
          <w:insideH w:val="single" w:sz="6" w:space="0" w:color="6B4154" w:themeColor="accent2"/>
          <w:insideV w:val="single" w:sz="6" w:space="0" w:color="6B4154" w:themeColor="accent2"/>
        </w:tcBorders>
        <w:shd w:val="clear" w:color="auto" w:fill="BF96A8"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rsid w:val="003E3722"/>
    <w:rPr>
      <w:rFonts w:ascii="Verdana" w:eastAsiaTheme="majorEastAsia" w:hAnsi="Verdana" w:cstheme="majorBidi"/>
      <w:color w:val="000000" w:themeColor="text1"/>
    </w:rPr>
    <w:tblPr>
      <w:tblStyleRowBandSize w:val="1"/>
      <w:tblStyleColBandSize w:val="1"/>
      <w:tblBorders>
        <w:top w:val="single" w:sz="8" w:space="0" w:color="416B51" w:themeColor="accent3"/>
        <w:left w:val="single" w:sz="8" w:space="0" w:color="416B51" w:themeColor="accent3"/>
        <w:bottom w:val="single" w:sz="8" w:space="0" w:color="416B51" w:themeColor="accent3"/>
        <w:right w:val="single" w:sz="8" w:space="0" w:color="416B51" w:themeColor="accent3"/>
        <w:insideH w:val="single" w:sz="8" w:space="0" w:color="416B51" w:themeColor="accent3"/>
        <w:insideV w:val="single" w:sz="8" w:space="0" w:color="416B51" w:themeColor="accent3"/>
      </w:tblBorders>
    </w:tblPr>
    <w:tcPr>
      <w:shd w:val="clear" w:color="auto" w:fill="CADFD2" w:themeFill="accent3" w:themeFillTint="3F"/>
    </w:tcPr>
    <w:tblStylePr w:type="firstRow">
      <w:rPr>
        <w:b/>
        <w:bCs/>
        <w:color w:val="000000" w:themeColor="text1"/>
      </w:rPr>
      <w:tblPr/>
      <w:tcPr>
        <w:shd w:val="clear" w:color="auto" w:fill="EAF2ED"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4E5DB" w:themeFill="accent3" w:themeFillTint="33"/>
      </w:tcPr>
    </w:tblStylePr>
    <w:tblStylePr w:type="band1Vert">
      <w:tblPr/>
      <w:tcPr>
        <w:shd w:val="clear" w:color="auto" w:fill="96BFA5" w:themeFill="accent3" w:themeFillTint="7F"/>
      </w:tcPr>
    </w:tblStylePr>
    <w:tblStylePr w:type="band1Horz">
      <w:tblPr/>
      <w:tcPr>
        <w:tcBorders>
          <w:insideH w:val="single" w:sz="6" w:space="0" w:color="416B51" w:themeColor="accent3"/>
          <w:insideV w:val="single" w:sz="6" w:space="0" w:color="416B51" w:themeColor="accent3"/>
        </w:tcBorders>
        <w:shd w:val="clear" w:color="auto" w:fill="96BFA5"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rsid w:val="003E3722"/>
    <w:rPr>
      <w:rFonts w:ascii="Verdana" w:eastAsiaTheme="majorEastAsia" w:hAnsi="Verdana"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rsid w:val="003E3722"/>
    <w:rPr>
      <w:rFonts w:ascii="Verdana" w:eastAsiaTheme="majorEastAsia" w:hAnsi="Verdana"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rsid w:val="003E3722"/>
    <w:rPr>
      <w:rFonts w:ascii="Verdana" w:eastAsiaTheme="majorEastAsia" w:hAnsi="Verdana" w:cstheme="majorBidi"/>
      <w:color w:val="000000" w:themeColor="text1"/>
    </w:rPr>
    <w:tblPr>
      <w:tblStyleRowBandSize w:val="1"/>
      <w:tblStyleColBandSize w:val="1"/>
      <w:tblBorders>
        <w:top w:val="single" w:sz="8" w:space="0" w:color="FFD500" w:themeColor="accent6"/>
        <w:left w:val="single" w:sz="8" w:space="0" w:color="FFD500" w:themeColor="accent6"/>
        <w:bottom w:val="single" w:sz="8" w:space="0" w:color="FFD500" w:themeColor="accent6"/>
        <w:right w:val="single" w:sz="8" w:space="0" w:color="FFD500" w:themeColor="accent6"/>
        <w:insideH w:val="single" w:sz="8" w:space="0" w:color="FFD500" w:themeColor="accent6"/>
        <w:insideV w:val="single" w:sz="8" w:space="0" w:color="FFD500" w:themeColor="accent6"/>
      </w:tblBorders>
    </w:tblPr>
    <w:tcPr>
      <w:shd w:val="clear" w:color="auto" w:fill="FFF4C0" w:themeFill="accent6" w:themeFillTint="3F"/>
    </w:tcPr>
    <w:tblStylePr w:type="firstRow">
      <w:rPr>
        <w:b/>
        <w:bCs/>
        <w:color w:val="000000" w:themeColor="text1"/>
      </w:rPr>
      <w:tblPr/>
      <w:tcPr>
        <w:shd w:val="clear" w:color="auto" w:fill="FFFAE6"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6CC" w:themeFill="accent6" w:themeFillTint="33"/>
      </w:tcPr>
    </w:tblStylePr>
    <w:tblStylePr w:type="band1Vert">
      <w:tblPr/>
      <w:tcPr>
        <w:shd w:val="clear" w:color="auto" w:fill="FFEA80" w:themeFill="accent6" w:themeFillTint="7F"/>
      </w:tcPr>
    </w:tblStylePr>
    <w:tblStylePr w:type="band1Horz">
      <w:tblPr/>
      <w:tcPr>
        <w:tcBorders>
          <w:insideH w:val="single" w:sz="6" w:space="0" w:color="FFD500" w:themeColor="accent6"/>
          <w:insideV w:val="single" w:sz="6" w:space="0" w:color="FFD500" w:themeColor="accent6"/>
        </w:tcBorders>
        <w:shd w:val="clear" w:color="auto" w:fill="FFEA8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rsid w:val="003E3722"/>
    <w:rPr>
      <w:rFonts w:ascii="Verdana" w:hAnsi="Verdan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rsid w:val="003E3722"/>
    <w:rPr>
      <w:rFonts w:ascii="Verdana" w:hAnsi="Verdan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E5F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A6D8F"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A6D8F"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A6D8F"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A6D8F"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8CBF3"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8CBF3" w:themeFill="accent1" w:themeFillTint="7F"/>
      </w:tcPr>
    </w:tblStylePr>
  </w:style>
  <w:style w:type="table" w:styleId="MediumGrid3-Accent2">
    <w:name w:val="Medium Grid 3 Accent 2"/>
    <w:basedOn w:val="TableNormal"/>
    <w:uiPriority w:val="69"/>
    <w:rsid w:val="003E3722"/>
    <w:rPr>
      <w:rFonts w:ascii="Verdana" w:hAnsi="Verdan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CAD4"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B4154"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B4154"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B4154"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B4154"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96A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96A8" w:themeFill="accent2" w:themeFillTint="7F"/>
      </w:tcPr>
    </w:tblStylePr>
  </w:style>
  <w:style w:type="table" w:styleId="MediumGrid3-Accent3">
    <w:name w:val="Medium Grid 3 Accent 3"/>
    <w:basedOn w:val="TableNormal"/>
    <w:uiPriority w:val="69"/>
    <w:rsid w:val="003E3722"/>
    <w:rPr>
      <w:rFonts w:ascii="Verdana" w:hAnsi="Verdan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ADFD2"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16B51"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16B51"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16B51"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16B51"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6BFA5"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6BFA5" w:themeFill="accent3" w:themeFillTint="7F"/>
      </w:tcPr>
    </w:tblStylePr>
  </w:style>
  <w:style w:type="table" w:styleId="MediumGrid3-Accent4">
    <w:name w:val="Medium Grid 3 Accent 4"/>
    <w:basedOn w:val="TableNormal"/>
    <w:uiPriority w:val="69"/>
    <w:rsid w:val="003E3722"/>
    <w:rPr>
      <w:rFonts w:ascii="Verdana" w:hAnsi="Verdan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rsid w:val="003E3722"/>
    <w:rPr>
      <w:rFonts w:ascii="Verdana" w:hAnsi="Verdan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rsid w:val="003E3722"/>
    <w:rPr>
      <w:rFonts w:ascii="Verdana" w:hAnsi="Verdan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4C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D500"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D500"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D500"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D500"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EA8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EA80" w:themeFill="accent6" w:themeFillTint="7F"/>
      </w:tcPr>
    </w:tblStylePr>
  </w:style>
  <w:style w:type="table" w:styleId="DarkList">
    <w:name w:val="Dark List"/>
    <w:basedOn w:val="TableNormal"/>
    <w:uiPriority w:val="70"/>
    <w:rsid w:val="003E3722"/>
    <w:rPr>
      <w:rFonts w:ascii="Verdana" w:hAnsi="Verdana"/>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rsid w:val="003E3722"/>
    <w:rPr>
      <w:rFonts w:ascii="Verdana" w:hAnsi="Verdana"/>
      <w:color w:val="FFFFFF" w:themeColor="background1"/>
    </w:rPr>
    <w:tblPr>
      <w:tblStyleRowBandSize w:val="1"/>
      <w:tblStyleColBandSize w:val="1"/>
    </w:tblPr>
    <w:tcPr>
      <w:shd w:val="clear" w:color="auto" w:fill="0A6D8F"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5354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7516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7516A" w:themeFill="accent1" w:themeFillShade="BF"/>
      </w:tcPr>
    </w:tblStylePr>
    <w:tblStylePr w:type="band1Vert">
      <w:tblPr/>
      <w:tcPr>
        <w:tcBorders>
          <w:top w:val="nil"/>
          <w:left w:val="nil"/>
          <w:bottom w:val="nil"/>
          <w:right w:val="nil"/>
          <w:insideH w:val="nil"/>
          <w:insideV w:val="nil"/>
        </w:tcBorders>
        <w:shd w:val="clear" w:color="auto" w:fill="07516A" w:themeFill="accent1" w:themeFillShade="BF"/>
      </w:tcPr>
    </w:tblStylePr>
    <w:tblStylePr w:type="band1Horz">
      <w:tblPr/>
      <w:tcPr>
        <w:tcBorders>
          <w:top w:val="nil"/>
          <w:left w:val="nil"/>
          <w:bottom w:val="nil"/>
          <w:right w:val="nil"/>
          <w:insideH w:val="nil"/>
          <w:insideV w:val="nil"/>
        </w:tcBorders>
        <w:shd w:val="clear" w:color="auto" w:fill="07516A" w:themeFill="accent1" w:themeFillShade="BF"/>
      </w:tcPr>
    </w:tblStylePr>
  </w:style>
  <w:style w:type="table" w:styleId="DarkList-Accent2">
    <w:name w:val="Dark List Accent 2"/>
    <w:basedOn w:val="TableNormal"/>
    <w:uiPriority w:val="70"/>
    <w:rsid w:val="003E3722"/>
    <w:rPr>
      <w:rFonts w:ascii="Verdana" w:hAnsi="Verdana"/>
      <w:color w:val="FFFFFF" w:themeColor="background1"/>
    </w:rPr>
    <w:tblPr>
      <w:tblStyleRowBandSize w:val="1"/>
      <w:tblStyleColBandSize w:val="1"/>
    </w:tblPr>
    <w:tcPr>
      <w:shd w:val="clear" w:color="auto" w:fill="6B4154"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52029"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50303E"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50303E" w:themeFill="accent2" w:themeFillShade="BF"/>
      </w:tcPr>
    </w:tblStylePr>
    <w:tblStylePr w:type="band1Vert">
      <w:tblPr/>
      <w:tcPr>
        <w:tcBorders>
          <w:top w:val="nil"/>
          <w:left w:val="nil"/>
          <w:bottom w:val="nil"/>
          <w:right w:val="nil"/>
          <w:insideH w:val="nil"/>
          <w:insideV w:val="nil"/>
        </w:tcBorders>
        <w:shd w:val="clear" w:color="auto" w:fill="50303E" w:themeFill="accent2" w:themeFillShade="BF"/>
      </w:tcPr>
    </w:tblStylePr>
    <w:tblStylePr w:type="band1Horz">
      <w:tblPr/>
      <w:tcPr>
        <w:tcBorders>
          <w:top w:val="nil"/>
          <w:left w:val="nil"/>
          <w:bottom w:val="nil"/>
          <w:right w:val="nil"/>
          <w:insideH w:val="nil"/>
          <w:insideV w:val="nil"/>
        </w:tcBorders>
        <w:shd w:val="clear" w:color="auto" w:fill="50303E" w:themeFill="accent2" w:themeFillShade="BF"/>
      </w:tcPr>
    </w:tblStylePr>
  </w:style>
  <w:style w:type="table" w:styleId="DarkList-Accent3">
    <w:name w:val="Dark List Accent 3"/>
    <w:basedOn w:val="TableNormal"/>
    <w:uiPriority w:val="70"/>
    <w:rsid w:val="003E3722"/>
    <w:rPr>
      <w:rFonts w:ascii="Verdana" w:hAnsi="Verdana"/>
      <w:color w:val="FFFFFF" w:themeColor="background1"/>
    </w:rPr>
    <w:tblPr>
      <w:tblStyleRowBandSize w:val="1"/>
      <w:tblStyleColBandSize w:val="1"/>
    </w:tblPr>
    <w:tcPr>
      <w:shd w:val="clear" w:color="auto" w:fill="416B51"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35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050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0503C" w:themeFill="accent3" w:themeFillShade="BF"/>
      </w:tcPr>
    </w:tblStylePr>
    <w:tblStylePr w:type="band1Vert">
      <w:tblPr/>
      <w:tcPr>
        <w:tcBorders>
          <w:top w:val="nil"/>
          <w:left w:val="nil"/>
          <w:bottom w:val="nil"/>
          <w:right w:val="nil"/>
          <w:insideH w:val="nil"/>
          <w:insideV w:val="nil"/>
        </w:tcBorders>
        <w:shd w:val="clear" w:color="auto" w:fill="30503C" w:themeFill="accent3" w:themeFillShade="BF"/>
      </w:tcPr>
    </w:tblStylePr>
    <w:tblStylePr w:type="band1Horz">
      <w:tblPr/>
      <w:tcPr>
        <w:tcBorders>
          <w:top w:val="nil"/>
          <w:left w:val="nil"/>
          <w:bottom w:val="nil"/>
          <w:right w:val="nil"/>
          <w:insideH w:val="nil"/>
          <w:insideV w:val="nil"/>
        </w:tcBorders>
        <w:shd w:val="clear" w:color="auto" w:fill="30503C" w:themeFill="accent3" w:themeFillShade="BF"/>
      </w:tcPr>
    </w:tblStylePr>
  </w:style>
  <w:style w:type="table" w:styleId="DarkList-Accent4">
    <w:name w:val="Dark List Accent 4"/>
    <w:basedOn w:val="TableNormal"/>
    <w:uiPriority w:val="70"/>
    <w:rsid w:val="003E3722"/>
    <w:rPr>
      <w:rFonts w:ascii="Verdana" w:hAnsi="Verdana"/>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rsid w:val="003E3722"/>
    <w:rPr>
      <w:rFonts w:ascii="Verdana" w:hAnsi="Verdana"/>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rsid w:val="003E3722"/>
    <w:rPr>
      <w:rFonts w:ascii="Verdana" w:hAnsi="Verdana"/>
      <w:color w:val="FFFFFF" w:themeColor="background1"/>
    </w:rPr>
    <w:tblPr>
      <w:tblStyleRowBandSize w:val="1"/>
      <w:tblStyleColBandSize w:val="1"/>
    </w:tblPr>
    <w:tcPr>
      <w:shd w:val="clear" w:color="auto" w:fill="FFD500"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6A00"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BF9F00"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BF9F00" w:themeFill="accent6" w:themeFillShade="BF"/>
      </w:tcPr>
    </w:tblStylePr>
    <w:tblStylePr w:type="band1Vert">
      <w:tblPr/>
      <w:tcPr>
        <w:tcBorders>
          <w:top w:val="nil"/>
          <w:left w:val="nil"/>
          <w:bottom w:val="nil"/>
          <w:right w:val="nil"/>
          <w:insideH w:val="nil"/>
          <w:insideV w:val="nil"/>
        </w:tcBorders>
        <w:shd w:val="clear" w:color="auto" w:fill="BF9F00" w:themeFill="accent6" w:themeFillShade="BF"/>
      </w:tcPr>
    </w:tblStylePr>
    <w:tblStylePr w:type="band1Horz">
      <w:tblPr/>
      <w:tcPr>
        <w:tcBorders>
          <w:top w:val="nil"/>
          <w:left w:val="nil"/>
          <w:bottom w:val="nil"/>
          <w:right w:val="nil"/>
          <w:insideH w:val="nil"/>
          <w:insideV w:val="nil"/>
        </w:tcBorders>
        <w:shd w:val="clear" w:color="auto" w:fill="BF9F00" w:themeFill="accent6" w:themeFillShade="BF"/>
      </w:tcPr>
    </w:tblStylePr>
  </w:style>
  <w:style w:type="table" w:styleId="ColorfulShading">
    <w:name w:val="Colorful Shading"/>
    <w:basedOn w:val="TableNormal"/>
    <w:uiPriority w:val="71"/>
    <w:rsid w:val="003E3722"/>
    <w:rPr>
      <w:rFonts w:ascii="Verdana" w:hAnsi="Verdana"/>
      <w:color w:val="000000" w:themeColor="text1"/>
    </w:rPr>
    <w:tblPr>
      <w:tblStyleRowBandSize w:val="1"/>
      <w:tblStyleColBandSize w:val="1"/>
      <w:tblBorders>
        <w:top w:val="single" w:sz="24" w:space="0" w:color="6B4154"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6B4154"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rsid w:val="003E3722"/>
    <w:rPr>
      <w:rFonts w:ascii="Verdana" w:hAnsi="Verdana"/>
      <w:color w:val="000000" w:themeColor="text1"/>
    </w:rPr>
    <w:tblPr>
      <w:tblStyleRowBandSize w:val="1"/>
      <w:tblStyleColBandSize w:val="1"/>
      <w:tblBorders>
        <w:top w:val="single" w:sz="24" w:space="0" w:color="6B4154" w:themeColor="accent2"/>
        <w:left w:val="single" w:sz="4" w:space="0" w:color="0A6D8F" w:themeColor="accent1"/>
        <w:bottom w:val="single" w:sz="4" w:space="0" w:color="0A6D8F" w:themeColor="accent1"/>
        <w:right w:val="single" w:sz="4" w:space="0" w:color="0A6D8F" w:themeColor="accent1"/>
        <w:insideH w:val="single" w:sz="4" w:space="0" w:color="FFFFFF" w:themeColor="background1"/>
        <w:insideV w:val="single" w:sz="4" w:space="0" w:color="FFFFFF" w:themeColor="background1"/>
      </w:tblBorders>
    </w:tblPr>
    <w:tcPr>
      <w:shd w:val="clear" w:color="auto" w:fill="DEF4FC" w:themeFill="accent1" w:themeFillTint="19"/>
    </w:tcPr>
    <w:tblStylePr w:type="firstRow">
      <w:rPr>
        <w:b/>
        <w:bCs/>
      </w:rPr>
      <w:tblPr/>
      <w:tcPr>
        <w:tcBorders>
          <w:top w:val="nil"/>
          <w:left w:val="nil"/>
          <w:bottom w:val="single" w:sz="24" w:space="0" w:color="6B4154"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4155" w:themeFill="accent1" w:themeFillShade="99"/>
      </w:tcPr>
    </w:tblStylePr>
    <w:tblStylePr w:type="firstCol">
      <w:rPr>
        <w:color w:val="FFFFFF" w:themeColor="background1"/>
      </w:rPr>
      <w:tblPr/>
      <w:tcPr>
        <w:tcBorders>
          <w:top w:val="nil"/>
          <w:left w:val="nil"/>
          <w:bottom w:val="nil"/>
          <w:right w:val="nil"/>
          <w:insideH w:val="single" w:sz="4" w:space="0" w:color="064155" w:themeColor="accent1" w:themeShade="99"/>
          <w:insideV w:val="nil"/>
        </w:tcBorders>
        <w:shd w:val="clear" w:color="auto" w:fill="064155"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64155" w:themeFill="accent1" w:themeFillShade="99"/>
      </w:tcPr>
    </w:tblStylePr>
    <w:tblStylePr w:type="band1Vert">
      <w:tblPr/>
      <w:tcPr>
        <w:shd w:val="clear" w:color="auto" w:fill="79D5F5" w:themeFill="accent1" w:themeFillTint="66"/>
      </w:tcPr>
    </w:tblStylePr>
    <w:tblStylePr w:type="band1Horz">
      <w:tblPr/>
      <w:tcPr>
        <w:shd w:val="clear" w:color="auto" w:fill="58CBF3"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rsid w:val="003E3722"/>
    <w:rPr>
      <w:rFonts w:ascii="Verdana" w:hAnsi="Verdana"/>
      <w:color w:val="000000" w:themeColor="text1"/>
    </w:rPr>
    <w:tblPr>
      <w:tblStyleRowBandSize w:val="1"/>
      <w:tblStyleColBandSize w:val="1"/>
      <w:tblBorders>
        <w:top w:val="single" w:sz="24" w:space="0" w:color="6B4154" w:themeColor="accent2"/>
        <w:left w:val="single" w:sz="4" w:space="0" w:color="6B4154" w:themeColor="accent2"/>
        <w:bottom w:val="single" w:sz="4" w:space="0" w:color="6B4154" w:themeColor="accent2"/>
        <w:right w:val="single" w:sz="4" w:space="0" w:color="6B4154" w:themeColor="accent2"/>
        <w:insideH w:val="single" w:sz="4" w:space="0" w:color="FFFFFF" w:themeColor="background1"/>
        <w:insideV w:val="single" w:sz="4" w:space="0" w:color="FFFFFF" w:themeColor="background1"/>
      </w:tblBorders>
    </w:tblPr>
    <w:tcPr>
      <w:shd w:val="clear" w:color="auto" w:fill="F2EAED" w:themeFill="accent2" w:themeFillTint="19"/>
    </w:tcPr>
    <w:tblStylePr w:type="firstRow">
      <w:rPr>
        <w:b/>
        <w:bCs/>
      </w:rPr>
      <w:tblPr/>
      <w:tcPr>
        <w:tcBorders>
          <w:top w:val="nil"/>
          <w:left w:val="nil"/>
          <w:bottom w:val="single" w:sz="24" w:space="0" w:color="6B4154"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02732" w:themeFill="accent2" w:themeFillShade="99"/>
      </w:tcPr>
    </w:tblStylePr>
    <w:tblStylePr w:type="firstCol">
      <w:rPr>
        <w:color w:val="FFFFFF" w:themeColor="background1"/>
      </w:rPr>
      <w:tblPr/>
      <w:tcPr>
        <w:tcBorders>
          <w:top w:val="nil"/>
          <w:left w:val="nil"/>
          <w:bottom w:val="nil"/>
          <w:right w:val="nil"/>
          <w:insideH w:val="single" w:sz="4" w:space="0" w:color="402732" w:themeColor="accent2" w:themeShade="99"/>
          <w:insideV w:val="nil"/>
        </w:tcBorders>
        <w:shd w:val="clear" w:color="auto" w:fill="402732"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02732" w:themeFill="accent2" w:themeFillShade="99"/>
      </w:tcPr>
    </w:tblStylePr>
    <w:tblStylePr w:type="band1Vert">
      <w:tblPr/>
      <w:tcPr>
        <w:shd w:val="clear" w:color="auto" w:fill="CBAAB9" w:themeFill="accent2" w:themeFillTint="66"/>
      </w:tcPr>
    </w:tblStylePr>
    <w:tblStylePr w:type="band1Horz">
      <w:tblPr/>
      <w:tcPr>
        <w:shd w:val="clear" w:color="auto" w:fill="BF96A8"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rsid w:val="003E3722"/>
    <w:rPr>
      <w:rFonts w:ascii="Verdana" w:hAnsi="Verdana"/>
      <w:color w:val="000000" w:themeColor="text1"/>
    </w:rPr>
    <w:tblPr>
      <w:tblStyleRowBandSize w:val="1"/>
      <w:tblStyleColBandSize w:val="1"/>
      <w:tblBorders>
        <w:top w:val="single" w:sz="24" w:space="0" w:color="8064A2" w:themeColor="accent4"/>
        <w:left w:val="single" w:sz="4" w:space="0" w:color="416B51" w:themeColor="accent3"/>
        <w:bottom w:val="single" w:sz="4" w:space="0" w:color="416B51" w:themeColor="accent3"/>
        <w:right w:val="single" w:sz="4" w:space="0" w:color="416B51" w:themeColor="accent3"/>
        <w:insideH w:val="single" w:sz="4" w:space="0" w:color="FFFFFF" w:themeColor="background1"/>
        <w:insideV w:val="single" w:sz="4" w:space="0" w:color="FFFFFF" w:themeColor="background1"/>
      </w:tblBorders>
    </w:tblPr>
    <w:tcPr>
      <w:shd w:val="clear" w:color="auto" w:fill="EAF2ED"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4030" w:themeFill="accent3" w:themeFillShade="99"/>
      </w:tcPr>
    </w:tblStylePr>
    <w:tblStylePr w:type="firstCol">
      <w:rPr>
        <w:color w:val="FFFFFF" w:themeColor="background1"/>
      </w:rPr>
      <w:tblPr/>
      <w:tcPr>
        <w:tcBorders>
          <w:top w:val="nil"/>
          <w:left w:val="nil"/>
          <w:bottom w:val="nil"/>
          <w:right w:val="nil"/>
          <w:insideH w:val="single" w:sz="4" w:space="0" w:color="274030" w:themeColor="accent3" w:themeShade="99"/>
          <w:insideV w:val="nil"/>
        </w:tcBorders>
        <w:shd w:val="clear" w:color="auto" w:fill="2740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74030" w:themeFill="accent3" w:themeFillShade="99"/>
      </w:tcPr>
    </w:tblStylePr>
    <w:tblStylePr w:type="band1Vert">
      <w:tblPr/>
      <w:tcPr>
        <w:shd w:val="clear" w:color="auto" w:fill="AACBB7" w:themeFill="accent3" w:themeFillTint="66"/>
      </w:tcPr>
    </w:tblStylePr>
    <w:tblStylePr w:type="band1Horz">
      <w:tblPr/>
      <w:tcPr>
        <w:shd w:val="clear" w:color="auto" w:fill="96BFA5" w:themeFill="accent3" w:themeFillTint="7F"/>
      </w:tcPr>
    </w:tblStylePr>
  </w:style>
  <w:style w:type="table" w:styleId="ColorfulShading-Accent4">
    <w:name w:val="Colorful Shading Accent 4"/>
    <w:basedOn w:val="TableNormal"/>
    <w:uiPriority w:val="71"/>
    <w:rsid w:val="003E3722"/>
    <w:rPr>
      <w:rFonts w:ascii="Verdana" w:hAnsi="Verdana"/>
      <w:color w:val="000000" w:themeColor="text1"/>
    </w:rPr>
    <w:tblPr>
      <w:tblStyleRowBandSize w:val="1"/>
      <w:tblStyleColBandSize w:val="1"/>
      <w:tblBorders>
        <w:top w:val="single" w:sz="24" w:space="0" w:color="416B51"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416B51"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rsid w:val="003E3722"/>
    <w:rPr>
      <w:rFonts w:ascii="Verdana" w:hAnsi="Verdana"/>
      <w:color w:val="000000" w:themeColor="text1"/>
    </w:rPr>
    <w:tblPr>
      <w:tblStyleRowBandSize w:val="1"/>
      <w:tblStyleColBandSize w:val="1"/>
      <w:tblBorders>
        <w:top w:val="single" w:sz="24" w:space="0" w:color="FFD500"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FD500"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rsid w:val="003E3722"/>
    <w:rPr>
      <w:rFonts w:ascii="Verdana" w:hAnsi="Verdana"/>
      <w:color w:val="000000" w:themeColor="text1"/>
    </w:rPr>
    <w:tblPr>
      <w:tblStyleRowBandSize w:val="1"/>
      <w:tblStyleColBandSize w:val="1"/>
      <w:tblBorders>
        <w:top w:val="single" w:sz="24" w:space="0" w:color="4BACC6" w:themeColor="accent5"/>
        <w:left w:val="single" w:sz="4" w:space="0" w:color="FFD500" w:themeColor="accent6"/>
        <w:bottom w:val="single" w:sz="4" w:space="0" w:color="FFD500" w:themeColor="accent6"/>
        <w:right w:val="single" w:sz="4" w:space="0" w:color="FFD500" w:themeColor="accent6"/>
        <w:insideH w:val="single" w:sz="4" w:space="0" w:color="FFFFFF" w:themeColor="background1"/>
        <w:insideV w:val="single" w:sz="4" w:space="0" w:color="FFFFFF" w:themeColor="background1"/>
      </w:tblBorders>
    </w:tblPr>
    <w:tcPr>
      <w:shd w:val="clear" w:color="auto" w:fill="FFFAE6"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7F00" w:themeFill="accent6" w:themeFillShade="99"/>
      </w:tcPr>
    </w:tblStylePr>
    <w:tblStylePr w:type="firstCol">
      <w:rPr>
        <w:color w:val="FFFFFF" w:themeColor="background1"/>
      </w:rPr>
      <w:tblPr/>
      <w:tcPr>
        <w:tcBorders>
          <w:top w:val="nil"/>
          <w:left w:val="nil"/>
          <w:bottom w:val="nil"/>
          <w:right w:val="nil"/>
          <w:insideH w:val="single" w:sz="4" w:space="0" w:color="997F00" w:themeColor="accent6" w:themeShade="99"/>
          <w:insideV w:val="nil"/>
        </w:tcBorders>
        <w:shd w:val="clear" w:color="auto" w:fill="997F00"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997F00" w:themeFill="accent6" w:themeFillShade="99"/>
      </w:tcPr>
    </w:tblStylePr>
    <w:tblStylePr w:type="band1Vert">
      <w:tblPr/>
      <w:tcPr>
        <w:shd w:val="clear" w:color="auto" w:fill="FFEE99" w:themeFill="accent6" w:themeFillTint="66"/>
      </w:tcPr>
    </w:tblStylePr>
    <w:tblStylePr w:type="band1Horz">
      <w:tblPr/>
      <w:tcPr>
        <w:shd w:val="clear" w:color="auto" w:fill="FFEA80" w:themeFill="accent6" w:themeFillTint="7F"/>
      </w:tcPr>
    </w:tblStylePr>
    <w:tblStylePr w:type="neCell">
      <w:rPr>
        <w:color w:val="000000" w:themeColor="text1"/>
      </w:rPr>
    </w:tblStylePr>
    <w:tblStylePr w:type="nwCell">
      <w:rPr>
        <w:color w:val="000000" w:themeColor="text1"/>
      </w:rPr>
    </w:tblStylePr>
  </w:style>
  <w:style w:type="table" w:styleId="ColorfulList">
    <w:name w:val="Colorful List"/>
    <w:basedOn w:val="TableNormal"/>
    <w:uiPriority w:val="72"/>
    <w:rsid w:val="003E3722"/>
    <w:rPr>
      <w:rFonts w:ascii="Verdana" w:hAnsi="Verdana"/>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553443" w:themeFill="accent2" w:themeFillShade="CC"/>
      </w:tcPr>
    </w:tblStylePr>
    <w:tblStylePr w:type="lastRow">
      <w:rPr>
        <w:b/>
        <w:bCs/>
        <w:color w:val="55344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rsid w:val="003E3722"/>
    <w:rPr>
      <w:rFonts w:ascii="Verdana" w:hAnsi="Verdana"/>
      <w:color w:val="000000" w:themeColor="text1"/>
    </w:rPr>
    <w:tblPr>
      <w:tblStyleRowBandSize w:val="1"/>
      <w:tblStyleColBandSize w:val="1"/>
    </w:tblPr>
    <w:tcPr>
      <w:shd w:val="clear" w:color="auto" w:fill="DEF4FC" w:themeFill="accent1" w:themeFillTint="19"/>
    </w:tcPr>
    <w:tblStylePr w:type="firstRow">
      <w:rPr>
        <w:b/>
        <w:bCs/>
        <w:color w:val="FFFFFF" w:themeColor="background1"/>
      </w:rPr>
      <w:tblPr/>
      <w:tcPr>
        <w:tcBorders>
          <w:bottom w:val="single" w:sz="12" w:space="0" w:color="FFFFFF" w:themeColor="background1"/>
        </w:tcBorders>
        <w:shd w:val="clear" w:color="auto" w:fill="553443" w:themeFill="accent2" w:themeFillShade="CC"/>
      </w:tcPr>
    </w:tblStylePr>
    <w:tblStylePr w:type="lastRow">
      <w:rPr>
        <w:b/>
        <w:bCs/>
        <w:color w:val="55344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E5F9" w:themeFill="accent1" w:themeFillTint="3F"/>
      </w:tcPr>
    </w:tblStylePr>
    <w:tblStylePr w:type="band1Horz">
      <w:tblPr/>
      <w:tcPr>
        <w:shd w:val="clear" w:color="auto" w:fill="BCEAFA" w:themeFill="accent1" w:themeFillTint="33"/>
      </w:tcPr>
    </w:tblStylePr>
  </w:style>
  <w:style w:type="table" w:styleId="ColorfulList-Accent2">
    <w:name w:val="Colorful List Accent 2"/>
    <w:basedOn w:val="TableNormal"/>
    <w:uiPriority w:val="72"/>
    <w:rsid w:val="003E3722"/>
    <w:rPr>
      <w:rFonts w:ascii="Verdana" w:hAnsi="Verdana"/>
      <w:color w:val="000000" w:themeColor="text1"/>
    </w:rPr>
    <w:tblPr>
      <w:tblStyleRowBandSize w:val="1"/>
      <w:tblStyleColBandSize w:val="1"/>
    </w:tblPr>
    <w:tcPr>
      <w:shd w:val="clear" w:color="auto" w:fill="F2EAED" w:themeFill="accent2" w:themeFillTint="19"/>
    </w:tcPr>
    <w:tblStylePr w:type="firstRow">
      <w:rPr>
        <w:b/>
        <w:bCs/>
        <w:color w:val="FFFFFF" w:themeColor="background1"/>
      </w:rPr>
      <w:tblPr/>
      <w:tcPr>
        <w:tcBorders>
          <w:bottom w:val="single" w:sz="12" w:space="0" w:color="FFFFFF" w:themeColor="background1"/>
        </w:tcBorders>
        <w:shd w:val="clear" w:color="auto" w:fill="553443" w:themeFill="accent2" w:themeFillShade="CC"/>
      </w:tcPr>
    </w:tblStylePr>
    <w:tblStylePr w:type="lastRow">
      <w:rPr>
        <w:b/>
        <w:bCs/>
        <w:color w:val="55344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CAD4" w:themeFill="accent2" w:themeFillTint="3F"/>
      </w:tcPr>
    </w:tblStylePr>
    <w:tblStylePr w:type="band1Horz">
      <w:tblPr/>
      <w:tcPr>
        <w:shd w:val="clear" w:color="auto" w:fill="E5D4DC" w:themeFill="accent2" w:themeFillTint="33"/>
      </w:tcPr>
    </w:tblStylePr>
  </w:style>
  <w:style w:type="table" w:styleId="ColorfulList-Accent3">
    <w:name w:val="Colorful List Accent 3"/>
    <w:basedOn w:val="TableNormal"/>
    <w:uiPriority w:val="72"/>
    <w:rsid w:val="003E3722"/>
    <w:rPr>
      <w:rFonts w:ascii="Verdana" w:hAnsi="Verdana"/>
      <w:color w:val="000000" w:themeColor="text1"/>
    </w:rPr>
    <w:tblPr>
      <w:tblStyleRowBandSize w:val="1"/>
      <w:tblStyleColBandSize w:val="1"/>
    </w:tblPr>
    <w:tcPr>
      <w:shd w:val="clear" w:color="auto" w:fill="EAF2ED"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ADFD2" w:themeFill="accent3" w:themeFillTint="3F"/>
      </w:tcPr>
    </w:tblStylePr>
    <w:tblStylePr w:type="band1Horz">
      <w:tblPr/>
      <w:tcPr>
        <w:shd w:val="clear" w:color="auto" w:fill="D4E5DB" w:themeFill="accent3" w:themeFillTint="33"/>
      </w:tcPr>
    </w:tblStylePr>
  </w:style>
  <w:style w:type="table" w:styleId="ColorfulList-Accent4">
    <w:name w:val="Colorful List Accent 4"/>
    <w:basedOn w:val="TableNormal"/>
    <w:uiPriority w:val="72"/>
    <w:rsid w:val="003E3722"/>
    <w:rPr>
      <w:rFonts w:ascii="Verdana" w:hAnsi="Verdana"/>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345540" w:themeFill="accent3" w:themeFillShade="CC"/>
      </w:tcPr>
    </w:tblStylePr>
    <w:tblStylePr w:type="lastRow">
      <w:rPr>
        <w:b/>
        <w:bCs/>
        <w:color w:val="3455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rsid w:val="003E3722"/>
    <w:rPr>
      <w:rFonts w:ascii="Verdana" w:hAnsi="Verdana"/>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CCAA00" w:themeFill="accent6" w:themeFillShade="CC"/>
      </w:tcPr>
    </w:tblStylePr>
    <w:tblStylePr w:type="lastRow">
      <w:rPr>
        <w:b/>
        <w:bCs/>
        <w:color w:val="CCAA00"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rsid w:val="003E3722"/>
    <w:rPr>
      <w:rFonts w:ascii="Verdana" w:hAnsi="Verdana"/>
      <w:color w:val="000000" w:themeColor="text1"/>
    </w:rPr>
    <w:tblPr>
      <w:tblStyleRowBandSize w:val="1"/>
      <w:tblStyleColBandSize w:val="1"/>
    </w:tblPr>
    <w:tcPr>
      <w:shd w:val="clear" w:color="auto" w:fill="FFFAE6"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4C0" w:themeFill="accent6" w:themeFillTint="3F"/>
      </w:tcPr>
    </w:tblStylePr>
    <w:tblStylePr w:type="band1Horz">
      <w:tblPr/>
      <w:tcPr>
        <w:shd w:val="clear" w:color="auto" w:fill="FFF6CC" w:themeFill="accent6" w:themeFillTint="33"/>
      </w:tcPr>
    </w:tblStylePr>
  </w:style>
  <w:style w:type="table" w:styleId="ColorfulGrid">
    <w:name w:val="Colorful Grid"/>
    <w:basedOn w:val="TableNormal"/>
    <w:uiPriority w:val="73"/>
    <w:rsid w:val="003E3722"/>
    <w:rPr>
      <w:rFonts w:ascii="Verdana" w:hAnsi="Verdana"/>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rsid w:val="003E3722"/>
    <w:rPr>
      <w:rFonts w:ascii="Verdana" w:hAnsi="Verdana"/>
      <w:color w:val="000000" w:themeColor="text1"/>
    </w:rPr>
    <w:tblPr>
      <w:tblStyleRowBandSize w:val="1"/>
      <w:tblStyleColBandSize w:val="1"/>
      <w:tblBorders>
        <w:insideH w:val="single" w:sz="4" w:space="0" w:color="FFFFFF" w:themeColor="background1"/>
      </w:tblBorders>
    </w:tblPr>
    <w:tcPr>
      <w:shd w:val="clear" w:color="auto" w:fill="BCEAFA" w:themeFill="accent1" w:themeFillTint="33"/>
    </w:tcPr>
    <w:tblStylePr w:type="firstRow">
      <w:rPr>
        <w:b/>
        <w:bCs/>
      </w:rPr>
      <w:tblPr/>
      <w:tcPr>
        <w:shd w:val="clear" w:color="auto" w:fill="79D5F5" w:themeFill="accent1" w:themeFillTint="66"/>
      </w:tcPr>
    </w:tblStylePr>
    <w:tblStylePr w:type="lastRow">
      <w:rPr>
        <w:b/>
        <w:bCs/>
        <w:color w:val="000000" w:themeColor="text1"/>
      </w:rPr>
      <w:tblPr/>
      <w:tcPr>
        <w:shd w:val="clear" w:color="auto" w:fill="79D5F5" w:themeFill="accent1" w:themeFillTint="66"/>
      </w:tcPr>
    </w:tblStylePr>
    <w:tblStylePr w:type="firstCol">
      <w:rPr>
        <w:color w:val="FFFFFF" w:themeColor="background1"/>
      </w:rPr>
      <w:tblPr/>
      <w:tcPr>
        <w:shd w:val="clear" w:color="auto" w:fill="07516A" w:themeFill="accent1" w:themeFillShade="BF"/>
      </w:tcPr>
    </w:tblStylePr>
    <w:tblStylePr w:type="lastCol">
      <w:rPr>
        <w:color w:val="FFFFFF" w:themeColor="background1"/>
      </w:rPr>
      <w:tblPr/>
      <w:tcPr>
        <w:shd w:val="clear" w:color="auto" w:fill="07516A" w:themeFill="accent1" w:themeFillShade="BF"/>
      </w:tcPr>
    </w:tblStylePr>
    <w:tblStylePr w:type="band1Vert">
      <w:tblPr/>
      <w:tcPr>
        <w:shd w:val="clear" w:color="auto" w:fill="58CBF3" w:themeFill="accent1" w:themeFillTint="7F"/>
      </w:tcPr>
    </w:tblStylePr>
    <w:tblStylePr w:type="band1Horz">
      <w:tblPr/>
      <w:tcPr>
        <w:shd w:val="clear" w:color="auto" w:fill="58CBF3" w:themeFill="accent1" w:themeFillTint="7F"/>
      </w:tcPr>
    </w:tblStylePr>
  </w:style>
  <w:style w:type="table" w:styleId="ColorfulGrid-Accent2">
    <w:name w:val="Colorful Grid Accent 2"/>
    <w:basedOn w:val="TableNormal"/>
    <w:uiPriority w:val="73"/>
    <w:rsid w:val="003E3722"/>
    <w:rPr>
      <w:rFonts w:ascii="Verdana" w:hAnsi="Verdana"/>
      <w:color w:val="000000" w:themeColor="text1"/>
    </w:rPr>
    <w:tblPr>
      <w:tblStyleRowBandSize w:val="1"/>
      <w:tblStyleColBandSize w:val="1"/>
      <w:tblBorders>
        <w:insideH w:val="single" w:sz="4" w:space="0" w:color="FFFFFF" w:themeColor="background1"/>
      </w:tblBorders>
    </w:tblPr>
    <w:tcPr>
      <w:shd w:val="clear" w:color="auto" w:fill="E5D4DC" w:themeFill="accent2" w:themeFillTint="33"/>
    </w:tcPr>
    <w:tblStylePr w:type="firstRow">
      <w:rPr>
        <w:b/>
        <w:bCs/>
      </w:rPr>
      <w:tblPr/>
      <w:tcPr>
        <w:shd w:val="clear" w:color="auto" w:fill="CBAAB9" w:themeFill="accent2" w:themeFillTint="66"/>
      </w:tcPr>
    </w:tblStylePr>
    <w:tblStylePr w:type="lastRow">
      <w:rPr>
        <w:b/>
        <w:bCs/>
        <w:color w:val="000000" w:themeColor="text1"/>
      </w:rPr>
      <w:tblPr/>
      <w:tcPr>
        <w:shd w:val="clear" w:color="auto" w:fill="CBAAB9" w:themeFill="accent2" w:themeFillTint="66"/>
      </w:tcPr>
    </w:tblStylePr>
    <w:tblStylePr w:type="firstCol">
      <w:rPr>
        <w:color w:val="FFFFFF" w:themeColor="background1"/>
      </w:rPr>
      <w:tblPr/>
      <w:tcPr>
        <w:shd w:val="clear" w:color="auto" w:fill="50303E" w:themeFill="accent2" w:themeFillShade="BF"/>
      </w:tcPr>
    </w:tblStylePr>
    <w:tblStylePr w:type="lastCol">
      <w:rPr>
        <w:color w:val="FFFFFF" w:themeColor="background1"/>
      </w:rPr>
      <w:tblPr/>
      <w:tcPr>
        <w:shd w:val="clear" w:color="auto" w:fill="50303E" w:themeFill="accent2" w:themeFillShade="BF"/>
      </w:tcPr>
    </w:tblStylePr>
    <w:tblStylePr w:type="band1Vert">
      <w:tblPr/>
      <w:tcPr>
        <w:shd w:val="clear" w:color="auto" w:fill="BF96A8" w:themeFill="accent2" w:themeFillTint="7F"/>
      </w:tcPr>
    </w:tblStylePr>
    <w:tblStylePr w:type="band1Horz">
      <w:tblPr/>
      <w:tcPr>
        <w:shd w:val="clear" w:color="auto" w:fill="BF96A8" w:themeFill="accent2" w:themeFillTint="7F"/>
      </w:tcPr>
    </w:tblStylePr>
  </w:style>
  <w:style w:type="table" w:styleId="ColorfulGrid-Accent3">
    <w:name w:val="Colorful Grid Accent 3"/>
    <w:basedOn w:val="TableNormal"/>
    <w:uiPriority w:val="73"/>
    <w:rsid w:val="003E3722"/>
    <w:rPr>
      <w:rFonts w:ascii="Verdana" w:hAnsi="Verdana"/>
      <w:color w:val="000000" w:themeColor="text1"/>
    </w:rPr>
    <w:tblPr>
      <w:tblStyleRowBandSize w:val="1"/>
      <w:tblStyleColBandSize w:val="1"/>
      <w:tblBorders>
        <w:insideH w:val="single" w:sz="4" w:space="0" w:color="FFFFFF" w:themeColor="background1"/>
      </w:tblBorders>
    </w:tblPr>
    <w:tcPr>
      <w:shd w:val="clear" w:color="auto" w:fill="D4E5DB" w:themeFill="accent3" w:themeFillTint="33"/>
    </w:tcPr>
    <w:tblStylePr w:type="firstRow">
      <w:rPr>
        <w:b/>
        <w:bCs/>
      </w:rPr>
      <w:tblPr/>
      <w:tcPr>
        <w:shd w:val="clear" w:color="auto" w:fill="AACBB7" w:themeFill="accent3" w:themeFillTint="66"/>
      </w:tcPr>
    </w:tblStylePr>
    <w:tblStylePr w:type="lastRow">
      <w:rPr>
        <w:b/>
        <w:bCs/>
        <w:color w:val="000000" w:themeColor="text1"/>
      </w:rPr>
      <w:tblPr/>
      <w:tcPr>
        <w:shd w:val="clear" w:color="auto" w:fill="AACBB7" w:themeFill="accent3" w:themeFillTint="66"/>
      </w:tcPr>
    </w:tblStylePr>
    <w:tblStylePr w:type="firstCol">
      <w:rPr>
        <w:color w:val="FFFFFF" w:themeColor="background1"/>
      </w:rPr>
      <w:tblPr/>
      <w:tcPr>
        <w:shd w:val="clear" w:color="auto" w:fill="30503C" w:themeFill="accent3" w:themeFillShade="BF"/>
      </w:tcPr>
    </w:tblStylePr>
    <w:tblStylePr w:type="lastCol">
      <w:rPr>
        <w:color w:val="FFFFFF" w:themeColor="background1"/>
      </w:rPr>
      <w:tblPr/>
      <w:tcPr>
        <w:shd w:val="clear" w:color="auto" w:fill="30503C" w:themeFill="accent3" w:themeFillShade="BF"/>
      </w:tcPr>
    </w:tblStylePr>
    <w:tblStylePr w:type="band1Vert">
      <w:tblPr/>
      <w:tcPr>
        <w:shd w:val="clear" w:color="auto" w:fill="96BFA5" w:themeFill="accent3" w:themeFillTint="7F"/>
      </w:tcPr>
    </w:tblStylePr>
    <w:tblStylePr w:type="band1Horz">
      <w:tblPr/>
      <w:tcPr>
        <w:shd w:val="clear" w:color="auto" w:fill="96BFA5" w:themeFill="accent3" w:themeFillTint="7F"/>
      </w:tcPr>
    </w:tblStylePr>
  </w:style>
  <w:style w:type="table" w:styleId="ColorfulGrid-Accent4">
    <w:name w:val="Colorful Grid Accent 4"/>
    <w:basedOn w:val="TableNormal"/>
    <w:uiPriority w:val="73"/>
    <w:rsid w:val="003E3722"/>
    <w:rPr>
      <w:rFonts w:ascii="Verdana" w:hAnsi="Verdana"/>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rsid w:val="003E3722"/>
    <w:rPr>
      <w:rFonts w:ascii="Verdana" w:hAnsi="Verdana"/>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rsid w:val="003E3722"/>
    <w:rPr>
      <w:rFonts w:ascii="Verdana" w:hAnsi="Verdana"/>
      <w:color w:val="000000" w:themeColor="text1"/>
    </w:rPr>
    <w:tblPr>
      <w:tblStyleRowBandSize w:val="1"/>
      <w:tblStyleColBandSize w:val="1"/>
      <w:tblBorders>
        <w:insideH w:val="single" w:sz="4" w:space="0" w:color="FFFFFF" w:themeColor="background1"/>
      </w:tblBorders>
    </w:tblPr>
    <w:tcPr>
      <w:shd w:val="clear" w:color="auto" w:fill="FFF6CC" w:themeFill="accent6" w:themeFillTint="33"/>
    </w:tcPr>
    <w:tblStylePr w:type="firstRow">
      <w:rPr>
        <w:b/>
        <w:bCs/>
      </w:rPr>
      <w:tblPr/>
      <w:tcPr>
        <w:shd w:val="clear" w:color="auto" w:fill="FFEE99" w:themeFill="accent6" w:themeFillTint="66"/>
      </w:tcPr>
    </w:tblStylePr>
    <w:tblStylePr w:type="lastRow">
      <w:rPr>
        <w:b/>
        <w:bCs/>
        <w:color w:val="000000" w:themeColor="text1"/>
      </w:rPr>
      <w:tblPr/>
      <w:tcPr>
        <w:shd w:val="clear" w:color="auto" w:fill="FFEE99" w:themeFill="accent6" w:themeFillTint="66"/>
      </w:tcPr>
    </w:tblStylePr>
    <w:tblStylePr w:type="firstCol">
      <w:rPr>
        <w:color w:val="FFFFFF" w:themeColor="background1"/>
      </w:rPr>
      <w:tblPr/>
      <w:tcPr>
        <w:shd w:val="clear" w:color="auto" w:fill="BF9F00" w:themeFill="accent6" w:themeFillShade="BF"/>
      </w:tcPr>
    </w:tblStylePr>
    <w:tblStylePr w:type="lastCol">
      <w:rPr>
        <w:color w:val="FFFFFF" w:themeColor="background1"/>
      </w:rPr>
      <w:tblPr/>
      <w:tcPr>
        <w:shd w:val="clear" w:color="auto" w:fill="BF9F00" w:themeFill="accent6" w:themeFillShade="BF"/>
      </w:tcPr>
    </w:tblStylePr>
    <w:tblStylePr w:type="band1Vert">
      <w:tblPr/>
      <w:tcPr>
        <w:shd w:val="clear" w:color="auto" w:fill="FFEA80" w:themeFill="accent6" w:themeFillTint="7F"/>
      </w:tcPr>
    </w:tblStylePr>
    <w:tblStylePr w:type="band1Horz">
      <w:tblPr/>
      <w:tcPr>
        <w:shd w:val="clear" w:color="auto" w:fill="FFEA80" w:themeFill="accent6" w:themeFillTint="7F"/>
      </w:tcPr>
    </w:tblStylePr>
  </w:style>
  <w:style w:type="paragraph" w:styleId="EnvelopeAddress">
    <w:name w:val="envelope address"/>
    <w:basedOn w:val="Normal"/>
    <w:uiPriority w:val="99"/>
    <w:semiHidden/>
    <w:rsid w:val="003E3722"/>
    <w:pPr>
      <w:framePr w:w="7920" w:h="1980" w:hRule="exact" w:hSpace="180" w:wrap="auto" w:hAnchor="page" w:xAlign="center" w:yAlign="bottom"/>
      <w:spacing w:after="0"/>
      <w:ind w:left="2880"/>
    </w:pPr>
    <w:rPr>
      <w:rFonts w:eastAsiaTheme="majorEastAsia" w:cstheme="majorBidi"/>
      <w:sz w:val="22"/>
      <w:szCs w:val="24"/>
    </w:rPr>
  </w:style>
  <w:style w:type="paragraph" w:styleId="EnvelopeReturn">
    <w:name w:val="envelope return"/>
    <w:basedOn w:val="Normal"/>
    <w:uiPriority w:val="99"/>
    <w:semiHidden/>
    <w:rsid w:val="003E3722"/>
    <w:pPr>
      <w:spacing w:after="0"/>
    </w:pPr>
    <w:rPr>
      <w:rFonts w:eastAsiaTheme="majorEastAsia" w:cstheme="majorBidi"/>
      <w:sz w:val="18"/>
      <w:szCs w:val="20"/>
    </w:rPr>
  </w:style>
  <w:style w:type="paragraph" w:styleId="Footer">
    <w:name w:val="footer"/>
    <w:basedOn w:val="Normal"/>
    <w:link w:val="FooterChar"/>
    <w:uiPriority w:val="99"/>
    <w:rsid w:val="003E3722"/>
    <w:pPr>
      <w:tabs>
        <w:tab w:val="center" w:pos="4513"/>
        <w:tab w:val="right" w:pos="9026"/>
      </w:tabs>
      <w:spacing w:after="0"/>
    </w:pPr>
    <w:rPr>
      <w:sz w:val="18"/>
    </w:rPr>
  </w:style>
  <w:style w:type="character" w:customStyle="1" w:styleId="FooterChar">
    <w:name w:val="Footer Char"/>
    <w:basedOn w:val="DefaultParagraphFont"/>
    <w:link w:val="Footer"/>
    <w:uiPriority w:val="99"/>
    <w:rsid w:val="003E3722"/>
    <w:rPr>
      <w:rFonts w:ascii="Verdana" w:hAnsi="Verdana" w:cs="Arial"/>
      <w:sz w:val="18"/>
      <w:szCs w:val="22"/>
    </w:rPr>
  </w:style>
  <w:style w:type="paragraph" w:styleId="FootnoteText">
    <w:name w:val="footnote text"/>
    <w:basedOn w:val="Normal"/>
    <w:link w:val="FootnoteTextChar"/>
    <w:uiPriority w:val="99"/>
    <w:semiHidden/>
    <w:rsid w:val="003E3722"/>
    <w:pPr>
      <w:spacing w:after="0"/>
    </w:pPr>
    <w:rPr>
      <w:sz w:val="18"/>
      <w:szCs w:val="20"/>
    </w:rPr>
  </w:style>
  <w:style w:type="character" w:customStyle="1" w:styleId="FootnoteTextChar">
    <w:name w:val="Footnote Text Char"/>
    <w:basedOn w:val="DefaultParagraphFont"/>
    <w:link w:val="FootnoteText"/>
    <w:uiPriority w:val="99"/>
    <w:semiHidden/>
    <w:rsid w:val="003E3722"/>
    <w:rPr>
      <w:rFonts w:ascii="Verdana" w:hAnsi="Verdana" w:cs="Arial"/>
      <w:sz w:val="18"/>
    </w:rPr>
  </w:style>
  <w:style w:type="paragraph" w:styleId="Index1">
    <w:name w:val="index 1"/>
    <w:basedOn w:val="Normal"/>
    <w:next w:val="Normal"/>
    <w:autoRedefine/>
    <w:uiPriority w:val="99"/>
    <w:semiHidden/>
    <w:rsid w:val="003E3722"/>
    <w:pPr>
      <w:spacing w:after="0"/>
      <w:ind w:left="200" w:hanging="200"/>
    </w:pPr>
  </w:style>
  <w:style w:type="paragraph" w:styleId="IndexHeading">
    <w:name w:val="index heading"/>
    <w:basedOn w:val="Normal"/>
    <w:next w:val="Index1"/>
    <w:uiPriority w:val="99"/>
    <w:semiHidden/>
    <w:rsid w:val="003E3722"/>
    <w:rPr>
      <w:rFonts w:eastAsiaTheme="majorEastAsia" w:cstheme="majorBidi"/>
      <w:b/>
      <w:bCs/>
      <w:sz w:val="18"/>
    </w:rPr>
  </w:style>
  <w:style w:type="paragraph" w:styleId="MessageHeader">
    <w:name w:val="Message Header"/>
    <w:basedOn w:val="Normal"/>
    <w:link w:val="MessageHeaderChar"/>
    <w:uiPriority w:val="99"/>
    <w:semiHidden/>
    <w:rsid w:val="003E3722"/>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eastAsiaTheme="majorEastAsia" w:cstheme="majorBidi"/>
      <w:sz w:val="22"/>
      <w:szCs w:val="24"/>
    </w:rPr>
  </w:style>
  <w:style w:type="character" w:customStyle="1" w:styleId="MessageHeaderChar">
    <w:name w:val="Message Header Char"/>
    <w:basedOn w:val="DefaultParagraphFont"/>
    <w:link w:val="MessageHeader"/>
    <w:uiPriority w:val="99"/>
    <w:semiHidden/>
    <w:rsid w:val="003E3722"/>
    <w:rPr>
      <w:rFonts w:ascii="Verdana" w:eastAsiaTheme="majorEastAsia" w:hAnsi="Verdana" w:cstheme="majorBidi"/>
      <w:sz w:val="22"/>
      <w:szCs w:val="24"/>
      <w:shd w:val="pct20" w:color="auto" w:fill="auto"/>
    </w:rPr>
  </w:style>
  <w:style w:type="paragraph" w:styleId="NormalWeb">
    <w:name w:val="Normal (Web)"/>
    <w:basedOn w:val="Normal"/>
    <w:uiPriority w:val="99"/>
    <w:semiHidden/>
    <w:rsid w:val="003E3722"/>
    <w:rPr>
      <w:rFonts w:cs="Times New Roman"/>
      <w:szCs w:val="24"/>
    </w:rPr>
  </w:style>
  <w:style w:type="paragraph" w:styleId="PlainText">
    <w:name w:val="Plain Text"/>
    <w:basedOn w:val="Normal"/>
    <w:link w:val="PlainTextChar"/>
    <w:uiPriority w:val="99"/>
    <w:semiHidden/>
    <w:rsid w:val="003E3722"/>
    <w:pPr>
      <w:spacing w:after="0"/>
    </w:pPr>
    <w:rPr>
      <w:rFonts w:cs="Consolas"/>
      <w:szCs w:val="21"/>
    </w:rPr>
  </w:style>
  <w:style w:type="character" w:customStyle="1" w:styleId="PlainTextChar">
    <w:name w:val="Plain Text Char"/>
    <w:basedOn w:val="DefaultParagraphFont"/>
    <w:link w:val="PlainText"/>
    <w:uiPriority w:val="99"/>
    <w:semiHidden/>
    <w:rsid w:val="003E3722"/>
    <w:rPr>
      <w:rFonts w:ascii="Verdana" w:hAnsi="Verdana" w:cs="Consolas"/>
      <w:szCs w:val="21"/>
    </w:rPr>
  </w:style>
  <w:style w:type="table" w:styleId="Table3Deffects1">
    <w:name w:val="Table 3D effects 1"/>
    <w:basedOn w:val="TableNormal"/>
    <w:uiPriority w:val="99"/>
    <w:semiHidden/>
    <w:unhideWhenUsed/>
    <w:rsid w:val="003E3722"/>
    <w:pPr>
      <w:spacing w:after="120" w:line="288" w:lineRule="auto"/>
    </w:pPr>
    <w:rPr>
      <w:rFonts w:ascii="Verdana" w:hAnsi="Verdana"/>
      <w:sz w:val="18"/>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3E3722"/>
    <w:pPr>
      <w:spacing w:after="120" w:line="288" w:lineRule="auto"/>
    </w:pPr>
    <w:rPr>
      <w:rFonts w:ascii="Verdana" w:hAnsi="Verdana"/>
      <w:sz w:val="18"/>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3E3722"/>
    <w:pPr>
      <w:spacing w:after="120" w:line="288" w:lineRule="auto"/>
    </w:pPr>
    <w:rPr>
      <w:rFonts w:ascii="Verdana" w:hAnsi="Verdana"/>
      <w:sz w:val="18"/>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3E3722"/>
    <w:pPr>
      <w:spacing w:after="120" w:line="288" w:lineRule="auto"/>
    </w:pPr>
    <w:rPr>
      <w:rFonts w:ascii="Verdana" w:hAnsi="Verdana"/>
      <w:sz w:val="18"/>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3E3722"/>
    <w:pPr>
      <w:spacing w:after="120" w:line="288" w:lineRule="auto"/>
    </w:pPr>
    <w:rPr>
      <w:rFonts w:ascii="Verdana" w:hAnsi="Verdana"/>
      <w:sz w:val="18"/>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3E3722"/>
    <w:pPr>
      <w:spacing w:after="120" w:line="288" w:lineRule="auto"/>
    </w:pPr>
    <w:rPr>
      <w:rFonts w:ascii="Verdana" w:hAnsi="Verdana"/>
      <w:color w:val="000080"/>
      <w:sz w:val="18"/>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3E3722"/>
    <w:pPr>
      <w:spacing w:after="120" w:line="288" w:lineRule="auto"/>
    </w:pPr>
    <w:rPr>
      <w:rFonts w:ascii="Verdana" w:hAnsi="Verdana"/>
      <w:sz w:val="18"/>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3E3722"/>
    <w:pPr>
      <w:spacing w:after="120" w:line="288" w:lineRule="auto"/>
    </w:pPr>
    <w:rPr>
      <w:rFonts w:ascii="Verdana" w:hAnsi="Verdana"/>
      <w:color w:val="FFFFFF"/>
      <w:sz w:val="18"/>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3E3722"/>
    <w:pPr>
      <w:spacing w:after="120" w:line="288" w:lineRule="auto"/>
    </w:pPr>
    <w:rPr>
      <w:rFonts w:ascii="Verdana" w:hAnsi="Verdana"/>
      <w:sz w:val="18"/>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3E3722"/>
    <w:pPr>
      <w:spacing w:after="120" w:line="288" w:lineRule="auto"/>
    </w:pPr>
    <w:rPr>
      <w:rFonts w:ascii="Verdana" w:hAnsi="Verdana"/>
      <w:sz w:val="18"/>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3E3722"/>
    <w:pPr>
      <w:spacing w:after="120" w:line="288" w:lineRule="auto"/>
    </w:pPr>
    <w:rPr>
      <w:rFonts w:ascii="Verdana" w:hAnsi="Verdana"/>
      <w:b/>
      <w:bCs/>
      <w:sz w:val="18"/>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3E3722"/>
    <w:pPr>
      <w:spacing w:after="120" w:line="288" w:lineRule="auto"/>
    </w:pPr>
    <w:rPr>
      <w:rFonts w:ascii="Verdana" w:hAnsi="Verdana"/>
      <w:b/>
      <w:bCs/>
      <w:sz w:val="18"/>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3E3722"/>
    <w:pPr>
      <w:spacing w:after="120" w:line="288" w:lineRule="auto"/>
    </w:pPr>
    <w:rPr>
      <w:rFonts w:ascii="Verdana" w:hAnsi="Verdana"/>
      <w:b/>
      <w:bCs/>
      <w:sz w:val="18"/>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3E3722"/>
    <w:pPr>
      <w:spacing w:after="120" w:line="288" w:lineRule="auto"/>
    </w:pPr>
    <w:rPr>
      <w:rFonts w:ascii="Verdana" w:hAnsi="Verdana"/>
      <w:sz w:val="18"/>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3E3722"/>
    <w:pPr>
      <w:spacing w:after="120" w:line="288" w:lineRule="auto"/>
    </w:pPr>
    <w:rPr>
      <w:rFonts w:ascii="Verdana" w:hAnsi="Verdana"/>
      <w:sz w:val="18"/>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3E3722"/>
    <w:pPr>
      <w:spacing w:after="120" w:line="288" w:lineRule="auto"/>
    </w:pPr>
    <w:rPr>
      <w:rFonts w:ascii="Verdana" w:hAnsi="Verdana"/>
      <w:sz w:val="18"/>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3E3722"/>
    <w:pPr>
      <w:spacing w:after="120" w:line="288" w:lineRule="auto"/>
    </w:pPr>
    <w:rPr>
      <w:rFonts w:ascii="Verdana" w:hAnsi="Verdana"/>
      <w:sz w:val="18"/>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unhideWhenUsed/>
    <w:rsid w:val="003E3722"/>
    <w:pPr>
      <w:spacing w:after="120" w:line="288" w:lineRule="auto"/>
    </w:pPr>
    <w:rPr>
      <w:rFonts w:ascii="Verdana" w:hAnsi="Verdana"/>
      <w:sz w:val="18"/>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3E3722"/>
    <w:pPr>
      <w:spacing w:after="120" w:line="288" w:lineRule="auto"/>
    </w:pPr>
    <w:rPr>
      <w:rFonts w:ascii="Verdana" w:hAnsi="Verdana"/>
      <w:sz w:val="18"/>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3E3722"/>
    <w:pPr>
      <w:spacing w:after="120" w:line="288" w:lineRule="auto"/>
    </w:pPr>
    <w:rPr>
      <w:rFonts w:ascii="Verdana" w:hAnsi="Verdana"/>
      <w:sz w:val="18"/>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3E3722"/>
    <w:pPr>
      <w:spacing w:after="120" w:line="288" w:lineRule="auto"/>
    </w:pPr>
    <w:rPr>
      <w:rFonts w:ascii="Verdana" w:hAnsi="Verdana"/>
      <w:sz w:val="18"/>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3E3722"/>
    <w:pPr>
      <w:spacing w:after="120" w:line="288" w:lineRule="auto"/>
    </w:pPr>
    <w:rPr>
      <w:rFonts w:ascii="Verdana" w:hAnsi="Verdana"/>
      <w:sz w:val="18"/>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3E3722"/>
    <w:pPr>
      <w:spacing w:after="120" w:line="288" w:lineRule="auto"/>
    </w:pPr>
    <w:rPr>
      <w:rFonts w:ascii="Verdana" w:hAnsi="Verdana"/>
      <w:sz w:val="18"/>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3E3722"/>
    <w:pPr>
      <w:spacing w:after="120" w:line="288" w:lineRule="auto"/>
    </w:pPr>
    <w:rPr>
      <w:rFonts w:ascii="Verdana" w:hAnsi="Verdana"/>
      <w:b/>
      <w:bCs/>
      <w:sz w:val="18"/>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3E3722"/>
    <w:pPr>
      <w:spacing w:after="120" w:line="288" w:lineRule="auto"/>
    </w:pPr>
    <w:rPr>
      <w:rFonts w:ascii="Verdana" w:hAnsi="Verdana"/>
      <w:sz w:val="18"/>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paragraph" w:styleId="TOAHeading">
    <w:name w:val="toa heading"/>
    <w:basedOn w:val="Normal"/>
    <w:next w:val="Normal"/>
    <w:uiPriority w:val="99"/>
    <w:semiHidden/>
    <w:rsid w:val="003E3722"/>
    <w:pPr>
      <w:spacing w:before="120"/>
    </w:pPr>
    <w:rPr>
      <w:rFonts w:eastAsiaTheme="majorEastAsia" w:cstheme="majorBidi"/>
      <w:b/>
      <w:bCs/>
      <w:szCs w:val="24"/>
    </w:rPr>
  </w:style>
  <w:style w:type="character" w:customStyle="1" w:styleId="Heading6Char">
    <w:name w:val="Heading 6 Char"/>
    <w:basedOn w:val="DefaultParagraphFont"/>
    <w:link w:val="Heading6"/>
    <w:uiPriority w:val="9"/>
    <w:semiHidden/>
    <w:rsid w:val="007F3ACD"/>
    <w:rPr>
      <w:rFonts w:ascii="Verdana" w:eastAsiaTheme="majorEastAsia" w:hAnsi="Verdana" w:cstheme="majorBidi"/>
      <w:i/>
      <w:iCs/>
      <w:color w:val="053547" w:themeColor="accent1" w:themeShade="7F"/>
      <w:szCs w:val="22"/>
    </w:rPr>
  </w:style>
  <w:style w:type="character" w:customStyle="1" w:styleId="Heading7Char">
    <w:name w:val="Heading 7 Char"/>
    <w:basedOn w:val="DefaultParagraphFont"/>
    <w:link w:val="Heading7"/>
    <w:uiPriority w:val="9"/>
    <w:semiHidden/>
    <w:rsid w:val="007F3ACD"/>
    <w:rPr>
      <w:rFonts w:ascii="Verdana" w:eastAsiaTheme="majorEastAsia" w:hAnsi="Verdana" w:cstheme="majorBidi"/>
      <w:i/>
      <w:iCs/>
      <w:color w:val="404040" w:themeColor="text1" w:themeTint="BF"/>
      <w:szCs w:val="22"/>
    </w:rPr>
  </w:style>
  <w:style w:type="character" w:customStyle="1" w:styleId="Heading8Char">
    <w:name w:val="Heading 8 Char"/>
    <w:basedOn w:val="DefaultParagraphFont"/>
    <w:link w:val="Heading8"/>
    <w:uiPriority w:val="9"/>
    <w:semiHidden/>
    <w:rsid w:val="007F3ACD"/>
    <w:rPr>
      <w:rFonts w:ascii="Verdana" w:eastAsiaTheme="majorEastAsia" w:hAnsi="Verdana" w:cstheme="majorBidi"/>
      <w:color w:val="404040" w:themeColor="text1" w:themeTint="BF"/>
    </w:rPr>
  </w:style>
  <w:style w:type="character" w:customStyle="1" w:styleId="Heading9Char">
    <w:name w:val="Heading 9 Char"/>
    <w:basedOn w:val="DefaultParagraphFont"/>
    <w:link w:val="Heading9"/>
    <w:uiPriority w:val="9"/>
    <w:semiHidden/>
    <w:rsid w:val="007F3ACD"/>
    <w:rPr>
      <w:rFonts w:ascii="Verdana" w:eastAsiaTheme="majorEastAsia" w:hAnsi="Verdana" w:cstheme="majorBidi"/>
      <w:i/>
      <w:iCs/>
      <w:color w:val="404040" w:themeColor="text1" w:themeTint="BF"/>
    </w:rPr>
  </w:style>
  <w:style w:type="character" w:styleId="HTMLKeyboard">
    <w:name w:val="HTML Keyboard"/>
    <w:basedOn w:val="DefaultParagraphFont"/>
    <w:uiPriority w:val="99"/>
    <w:semiHidden/>
    <w:rsid w:val="007F3ACD"/>
    <w:rPr>
      <w:rFonts w:ascii="Verdana" w:hAnsi="Verdana" w:cs="Consolas"/>
      <w:sz w:val="20"/>
      <w:szCs w:val="20"/>
    </w:rPr>
  </w:style>
  <w:style w:type="paragraph" w:styleId="HTMLPreformatted">
    <w:name w:val="HTML Preformatted"/>
    <w:basedOn w:val="Normal"/>
    <w:link w:val="HTMLPreformattedChar"/>
    <w:uiPriority w:val="99"/>
    <w:semiHidden/>
    <w:rsid w:val="007F3ACD"/>
    <w:pPr>
      <w:spacing w:after="0"/>
    </w:pPr>
    <w:rPr>
      <w:rFonts w:cs="Consolas"/>
      <w:szCs w:val="20"/>
    </w:rPr>
  </w:style>
  <w:style w:type="character" w:customStyle="1" w:styleId="HTMLPreformattedChar">
    <w:name w:val="HTML Preformatted Char"/>
    <w:basedOn w:val="DefaultParagraphFont"/>
    <w:link w:val="HTMLPreformatted"/>
    <w:uiPriority w:val="99"/>
    <w:semiHidden/>
    <w:rsid w:val="007F3ACD"/>
    <w:rPr>
      <w:rFonts w:ascii="Verdana" w:hAnsi="Verdana" w:cs="Consolas"/>
    </w:rPr>
  </w:style>
  <w:style w:type="character" w:styleId="HTMLSample">
    <w:name w:val="HTML Sample"/>
    <w:basedOn w:val="DefaultParagraphFont"/>
    <w:uiPriority w:val="99"/>
    <w:semiHidden/>
    <w:rsid w:val="007F3ACD"/>
    <w:rPr>
      <w:rFonts w:ascii="Verdana" w:hAnsi="Verdana" w:cs="Consolas"/>
      <w:sz w:val="24"/>
      <w:szCs w:val="24"/>
    </w:rPr>
  </w:style>
  <w:style w:type="character" w:styleId="HTMLTypewriter">
    <w:name w:val="HTML Typewriter"/>
    <w:basedOn w:val="DefaultParagraphFont"/>
    <w:uiPriority w:val="99"/>
    <w:semiHidden/>
    <w:rsid w:val="007F3ACD"/>
    <w:rPr>
      <w:rFonts w:ascii="Verdana" w:hAnsi="Verdana" w:cs="Consolas"/>
      <w:sz w:val="20"/>
      <w:szCs w:val="20"/>
    </w:rPr>
  </w:style>
  <w:style w:type="paragraph" w:styleId="MacroText">
    <w:name w:val="macro"/>
    <w:link w:val="MacroTextChar"/>
    <w:uiPriority w:val="99"/>
    <w:semiHidden/>
    <w:rsid w:val="007F3ACD"/>
    <w:pPr>
      <w:tabs>
        <w:tab w:val="left" w:pos="480"/>
        <w:tab w:val="left" w:pos="960"/>
        <w:tab w:val="left" w:pos="1440"/>
        <w:tab w:val="left" w:pos="1920"/>
        <w:tab w:val="left" w:pos="2400"/>
        <w:tab w:val="left" w:pos="2880"/>
        <w:tab w:val="left" w:pos="3360"/>
        <w:tab w:val="left" w:pos="3840"/>
        <w:tab w:val="left" w:pos="4320"/>
      </w:tabs>
      <w:spacing w:line="288" w:lineRule="auto"/>
    </w:pPr>
    <w:rPr>
      <w:rFonts w:ascii="Verdana" w:hAnsi="Verdana" w:cs="Consolas"/>
    </w:rPr>
  </w:style>
  <w:style w:type="character" w:customStyle="1" w:styleId="MacroTextChar">
    <w:name w:val="Macro Text Char"/>
    <w:basedOn w:val="DefaultParagraphFont"/>
    <w:link w:val="MacroText"/>
    <w:uiPriority w:val="99"/>
    <w:semiHidden/>
    <w:rsid w:val="007F3ACD"/>
    <w:rPr>
      <w:rFonts w:ascii="Verdana" w:hAnsi="Verdana" w:cs="Consolas"/>
    </w:rPr>
  </w:style>
  <w:style w:type="character" w:styleId="Hyperlink">
    <w:name w:val="Hyperlink"/>
    <w:basedOn w:val="DefaultParagraphFont"/>
    <w:uiPriority w:val="99"/>
    <w:unhideWhenUsed/>
    <w:rsid w:val="008746DF"/>
    <w:rPr>
      <w:color w:val="0D6E90" w:themeColor="hyperlink"/>
      <w:u w:val="single"/>
    </w:rPr>
  </w:style>
  <w:style w:type="paragraph" w:styleId="Header">
    <w:name w:val="header"/>
    <w:basedOn w:val="Normal"/>
    <w:link w:val="HeaderChar"/>
    <w:uiPriority w:val="99"/>
    <w:semiHidden/>
    <w:rsid w:val="00E079E9"/>
    <w:pPr>
      <w:tabs>
        <w:tab w:val="center" w:pos="4513"/>
        <w:tab w:val="right" w:pos="9026"/>
      </w:tabs>
      <w:spacing w:after="0"/>
    </w:pPr>
  </w:style>
  <w:style w:type="character" w:customStyle="1" w:styleId="HeaderChar">
    <w:name w:val="Header Char"/>
    <w:basedOn w:val="DefaultParagraphFont"/>
    <w:link w:val="Header"/>
    <w:uiPriority w:val="99"/>
    <w:semiHidden/>
    <w:rsid w:val="00E079E9"/>
    <w:rPr>
      <w:rFonts w:ascii="Verdana" w:hAnsi="Verdana" w:cs="Arial"/>
      <w:szCs w:val="22"/>
    </w:rPr>
  </w:style>
  <w:style w:type="character" w:styleId="FollowedHyperlink">
    <w:name w:val="FollowedHyperlink"/>
    <w:basedOn w:val="DefaultParagraphFont"/>
    <w:uiPriority w:val="99"/>
    <w:semiHidden/>
    <w:rsid w:val="009908FD"/>
    <w:rPr>
      <w:color w:val="800080" w:themeColor="followedHyperlink"/>
      <w:u w:val="single"/>
    </w:rPr>
  </w:style>
  <w:style w:type="character" w:styleId="UnresolvedMention">
    <w:name w:val="Unresolved Mention"/>
    <w:basedOn w:val="DefaultParagraphFont"/>
    <w:uiPriority w:val="99"/>
    <w:semiHidden/>
    <w:unhideWhenUsed/>
    <w:rsid w:val="00C21F6B"/>
    <w:rPr>
      <w:color w:val="605E5C"/>
      <w:shd w:val="clear" w:color="auto" w:fill="E1DFDD"/>
    </w:rPr>
  </w:style>
  <w:style w:type="paragraph" w:styleId="CommentSubject">
    <w:name w:val="annotation subject"/>
    <w:basedOn w:val="CommentText"/>
    <w:next w:val="CommentText"/>
    <w:link w:val="CommentSubjectChar"/>
    <w:uiPriority w:val="99"/>
    <w:semiHidden/>
    <w:rsid w:val="00C577A9"/>
    <w:rPr>
      <w:b/>
      <w:bCs/>
    </w:rPr>
  </w:style>
  <w:style w:type="character" w:customStyle="1" w:styleId="CommentSubjectChar">
    <w:name w:val="Comment Subject Char"/>
    <w:basedOn w:val="CommentTextChar"/>
    <w:link w:val="CommentSubject"/>
    <w:uiPriority w:val="99"/>
    <w:semiHidden/>
    <w:rsid w:val="00C577A9"/>
    <w:rPr>
      <w:rFonts w:ascii="Verdana" w:hAnsi="Verdana" w:cs="Arial"/>
      <w:b/>
      <w:bCs/>
    </w:rPr>
  </w:style>
  <w:style w:type="paragraph" w:styleId="Revision">
    <w:name w:val="Revision"/>
    <w:hidden/>
    <w:uiPriority w:val="99"/>
    <w:semiHidden/>
    <w:rsid w:val="00C577A9"/>
    <w:rPr>
      <w:rFonts w:ascii="Verdana" w:hAnsi="Verdana" w:cs="Arial"/>
      <w:szCs w:val="22"/>
    </w:rPr>
  </w:style>
  <w:style w:type="character" w:styleId="Mention">
    <w:name w:val="Mention"/>
    <w:basedOn w:val="DefaultParagraphFont"/>
    <w:uiPriority w:val="99"/>
    <w:unhideWhenUsed/>
    <w:rsid w:val="00F33B62"/>
    <w:rPr>
      <w:color w:val="2B579A"/>
      <w:shd w:val="clear" w:color="auto" w:fill="E1DFDD"/>
    </w:rPr>
  </w:style>
  <w:style w:type="paragraph" w:customStyle="1" w:styleId="Bullet3">
    <w:name w:val="Bullet3"/>
    <w:basedOn w:val="Bullet1"/>
    <w:qFormat/>
    <w:rsid w:val="00FA6A0F"/>
    <w:pPr>
      <w:numPr>
        <w:numId w:val="18"/>
      </w:numPr>
    </w:pPr>
  </w:style>
  <w:style w:type="paragraph" w:customStyle="1" w:styleId="PageNumber1">
    <w:name w:val="Page Number1"/>
    <w:basedOn w:val="Normal"/>
    <w:qFormat/>
    <w:rsid w:val="004F4898"/>
    <w:pPr>
      <w:tabs>
        <w:tab w:val="left" w:pos="9242"/>
      </w:tabs>
      <w:spacing w:before="360" w:after="0" w:line="192" w:lineRule="auto"/>
    </w:pPr>
    <w:rPr>
      <w:sz w:val="20"/>
    </w:rPr>
  </w:style>
  <w:style w:type="paragraph" w:customStyle="1" w:styleId="Tablebody">
    <w:name w:val="Table body"/>
    <w:basedOn w:val="Normal"/>
    <w:qFormat/>
    <w:rsid w:val="00384BE7"/>
    <w:pPr>
      <w:spacing w:before="40" w:after="40" w:line="216" w:lineRule="auto"/>
    </w:pPr>
    <w:rPr>
      <w:sz w:val="23"/>
    </w:rPr>
  </w:style>
  <w:style w:type="paragraph" w:customStyle="1" w:styleId="Normal-colourtextbox">
    <w:name w:val="Normal - colour text box"/>
    <w:basedOn w:val="Normal"/>
    <w:qFormat/>
    <w:rsid w:val="009923DB"/>
    <w:pPr>
      <w:pBdr>
        <w:top w:val="single" w:sz="6" w:space="8" w:color="416B51" w:themeColor="accent3"/>
        <w:left w:val="single" w:sz="6" w:space="8" w:color="416B51" w:themeColor="accent3"/>
        <w:bottom w:val="single" w:sz="6" w:space="8" w:color="416B51" w:themeColor="accent3"/>
        <w:right w:val="single" w:sz="6" w:space="8" w:color="416B51" w:themeColor="accent3"/>
      </w:pBdr>
      <w:shd w:val="clear" w:color="auto" w:fill="F2F2F2" w:themeFill="background1" w:themeFillShade="F2"/>
    </w:pPr>
  </w:style>
  <w:style w:type="paragraph" w:customStyle="1" w:styleId="Style1">
    <w:name w:val="Style1"/>
    <w:basedOn w:val="Heading1"/>
    <w:link w:val="Style1Char"/>
    <w:qFormat/>
    <w:rsid w:val="007D5EF3"/>
  </w:style>
  <w:style w:type="character" w:customStyle="1" w:styleId="Style1Char">
    <w:name w:val="Style1 Char"/>
    <w:basedOn w:val="Heading1Char"/>
    <w:link w:val="Style1"/>
    <w:rsid w:val="007D5EF3"/>
    <w:rPr>
      <w:rFonts w:ascii="Open Sans" w:eastAsiaTheme="majorEastAsia" w:hAnsi="Open Sans" w:cs="Arial"/>
      <w:b/>
      <w:bCs/>
      <w:color w:val="014700" w:themeColor="text2"/>
      <w:sz w:val="60"/>
      <w:szCs w:val="28"/>
    </w:rPr>
  </w:style>
  <w:style w:type="paragraph" w:customStyle="1" w:styleId="Style2">
    <w:name w:val="Style2"/>
    <w:basedOn w:val="Heading1"/>
    <w:link w:val="Style2Char"/>
    <w:qFormat/>
    <w:rsid w:val="007D5EF3"/>
    <w:rPr>
      <w:b w:val="0"/>
      <w:bCs w:val="0"/>
    </w:rPr>
  </w:style>
  <w:style w:type="character" w:customStyle="1" w:styleId="Style2Char">
    <w:name w:val="Style2 Char"/>
    <w:basedOn w:val="Heading1Char"/>
    <w:link w:val="Style2"/>
    <w:rsid w:val="007D5EF3"/>
    <w:rPr>
      <w:rFonts w:ascii="Open Sans" w:eastAsiaTheme="majorEastAsia" w:hAnsi="Open Sans" w:cs="Arial"/>
      <w:b w:val="0"/>
      <w:bCs w:val="0"/>
      <w:color w:val="014700" w:themeColor="text2"/>
      <w:sz w:val="60"/>
      <w:szCs w:val="28"/>
    </w:rPr>
  </w:style>
  <w:style w:type="paragraph" w:customStyle="1" w:styleId="Normal-emphasis">
    <w:name w:val="Normal - emphasis"/>
    <w:basedOn w:val="Normal"/>
    <w:link w:val="Normal-emphasisChar"/>
    <w:uiPriority w:val="1"/>
    <w:qFormat/>
    <w:rsid w:val="7045221C"/>
    <w:pPr>
      <w:spacing w:before="200" w:after="80"/>
    </w:pPr>
    <w:rPr>
      <w:b/>
      <w:bCs/>
      <w:color w:val="595959" w:themeColor="text1" w:themeTint="A6"/>
      <w:sz w:val="30"/>
      <w:szCs w:val="30"/>
    </w:rPr>
  </w:style>
  <w:style w:type="character" w:customStyle="1" w:styleId="Normal-emphasisChar">
    <w:name w:val="Normal - emphasis Char"/>
    <w:basedOn w:val="DefaultParagraphFont"/>
    <w:link w:val="Normal-emphasis"/>
    <w:uiPriority w:val="1"/>
    <w:rsid w:val="0045073B"/>
    <w:rPr>
      <w:rFonts w:ascii="Open Sans" w:hAnsi="Open Sans" w:cs="Arial"/>
      <w:b/>
      <w:bCs/>
      <w:color w:val="595959" w:themeColor="text1" w:themeTint="A6"/>
      <w:sz w:val="30"/>
      <w:szCs w:val="3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image" Target="media/image2.png"/><Relationship Id="rId39" Type="http://schemas.openxmlformats.org/officeDocument/2006/relationships/footer" Target="footer10.xml"/><Relationship Id="rId3" Type="http://schemas.openxmlformats.org/officeDocument/2006/relationships/customXml" Target="../customXml/item3.xml"/><Relationship Id="rId21" Type="http://schemas.openxmlformats.org/officeDocument/2006/relationships/hyperlink" Target="mailto:National_Contracts_Admin_Hub@msd.govt.nz" TargetMode="External"/><Relationship Id="rId34" Type="http://schemas.openxmlformats.org/officeDocument/2006/relationships/footer" Target="footer7.xml"/><Relationship Id="rId42"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footer" Target="footer5.xml"/><Relationship Id="rId33" Type="http://schemas.openxmlformats.org/officeDocument/2006/relationships/footer" Target="footer6.xml"/><Relationship Id="rId38" Type="http://schemas.openxmlformats.org/officeDocument/2006/relationships/footer" Target="footer9.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s://www.msd.govt.nz/what-we-can-do/community/rural-communities/guidance-and-resources-for-heartlands-providers.html" TargetMode="External"/><Relationship Id="rId29" Type="http://schemas.openxmlformats.org/officeDocument/2006/relationships/image" Target="media/image5.png"/><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4.xml"/><Relationship Id="rId32" Type="http://schemas.openxmlformats.org/officeDocument/2006/relationships/header" Target="header4.xml"/><Relationship Id="rId37" Type="http://schemas.openxmlformats.org/officeDocument/2006/relationships/header" Target="header6.xml"/><Relationship Id="rId40" Type="http://schemas.openxmlformats.org/officeDocument/2006/relationships/footer" Target="footer11.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yperlink" Target="https://www.msd.govt.nz/what-we-can-do/community/rural-communities/guidance-and-resources-for-heartlands-providers.html" TargetMode="External"/><Relationship Id="rId28" Type="http://schemas.openxmlformats.org/officeDocument/2006/relationships/image" Target="media/image4.png"/><Relationship Id="rId36" Type="http://schemas.openxmlformats.org/officeDocument/2006/relationships/header" Target="header5.xml"/><Relationship Id="rId10" Type="http://schemas.openxmlformats.org/officeDocument/2006/relationships/webSettings" Target="webSettings.xml"/><Relationship Id="rId19" Type="http://schemas.openxmlformats.org/officeDocument/2006/relationships/hyperlink" Target="https://www.msd.govt.nz/what-we-can-do/community/rural-communities/guidance-and-resources-for-heartlands-providers.html" TargetMode="External"/><Relationship Id="rId31" Type="http://schemas.openxmlformats.org/officeDocument/2006/relationships/hyperlink" Target="https://www.msd.govt.nz/what-we-can-do/community/rural-communities/guidance-and-resources-for-heartlands-providers.html"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hyperlink" Target="mailto:Heartland_Services@msd.govt.nz" TargetMode="External"/><Relationship Id="rId27" Type="http://schemas.openxmlformats.org/officeDocument/2006/relationships/image" Target="media/image3.png"/><Relationship Id="rId30" Type="http://schemas.openxmlformats.org/officeDocument/2006/relationships/image" Target="media/image6.png"/><Relationship Id="rId35" Type="http://schemas.openxmlformats.org/officeDocument/2006/relationships/footer" Target="footer8.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_rels/header6.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Heartlands">
      <a:dk1>
        <a:sysClr val="windowText" lastClr="000000"/>
      </a:dk1>
      <a:lt1>
        <a:sysClr val="window" lastClr="FFFFFF"/>
      </a:lt1>
      <a:dk2>
        <a:srgbClr val="014700"/>
      </a:dk2>
      <a:lt2>
        <a:srgbClr val="EEECE1"/>
      </a:lt2>
      <a:accent1>
        <a:srgbClr val="0A6D8F"/>
      </a:accent1>
      <a:accent2>
        <a:srgbClr val="6B4154"/>
      </a:accent2>
      <a:accent3>
        <a:srgbClr val="416B51"/>
      </a:accent3>
      <a:accent4>
        <a:srgbClr val="8064A2"/>
      </a:accent4>
      <a:accent5>
        <a:srgbClr val="4BACC6"/>
      </a:accent5>
      <a:accent6>
        <a:srgbClr val="FFD500"/>
      </a:accent6>
      <a:hlink>
        <a:srgbClr val="0D6E90"/>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a5349594-bd3e-4347-a84f-2427756b12f8" ContentTypeId="0x010100C595FF1DC32F22439D617B8D09174E60" PreviousValue="true"/>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MSD Document" ma:contentTypeID="0x010100C595FF1DC32F22439D617B8D09174E60008C1B9314C76AE2429F3BB7A4FEC6E658" ma:contentTypeVersion="22" ma:contentTypeDescription="Accommodates MSD specific document metadata" ma:contentTypeScope="" ma:versionID="65b59c674f00bf2e63d45544fcb1f5d9">
  <xsd:schema xmlns:xsd="http://www.w3.org/2001/XMLSchema" xmlns:xs="http://www.w3.org/2001/XMLSchema" xmlns:p="http://schemas.microsoft.com/office/2006/metadata/properties" xmlns:ns1="http://schemas.microsoft.com/sharepoint/v3" xmlns:ns2="24a4208d-6389-4ccf-93db-5bf6e7a6ca4d" xmlns:ns3="6bf56950-f9e0-48ec-868e-26a1022d1140" xmlns:ns4="9bdccf1d-4372-4ae0-8431-05ae1b4d037a" xmlns:ns5="cf3d60de-ad45-4276-8b4c-0bd67e763f11" targetNamespace="http://schemas.microsoft.com/office/2006/metadata/properties" ma:root="true" ma:fieldsID="3a3bb7081dc78ba919d4040ae235f990" ns1:_="" ns2:_="" ns3:_="" ns4:_="" ns5:_="">
    <xsd:import namespace="http://schemas.microsoft.com/sharepoint/v3"/>
    <xsd:import namespace="24a4208d-6389-4ccf-93db-5bf6e7a6ca4d"/>
    <xsd:import namespace="6bf56950-f9e0-48ec-868e-26a1022d1140"/>
    <xsd:import namespace="9bdccf1d-4372-4ae0-8431-05ae1b4d037a"/>
    <xsd:import namespace="cf3d60de-ad45-4276-8b4c-0bd67e763f11"/>
    <xsd:element name="properties">
      <xsd:complexType>
        <xsd:sequence>
          <xsd:element name="documentManagement">
            <xsd:complexType>
              <xsd:all>
                <xsd:element ref="ns2:Document_x0020_Type" minOccurs="0"/>
                <xsd:element ref="ns2:c85f929906ad46248bb061c43585e1f6" minOccurs="0"/>
                <xsd:element ref="ns2:TaxCatchAll" minOccurs="0"/>
                <xsd:element ref="ns2:TaxCatchAllLabel" minOccurs="0"/>
                <xsd:element ref="ns2:n58ef6c325bc4fbba7b8934da8ebc0c4" minOccurs="0"/>
                <xsd:element ref="ns3:MediaServiceOCR" minOccurs="0"/>
                <xsd:element ref="ns3:MediaServiceGenerationTime" minOccurs="0"/>
                <xsd:element ref="ns3:MediaServiceEventHashCode" minOccurs="0"/>
                <xsd:element ref="ns3:MediaServiceDateTaken" minOccurs="0"/>
                <xsd:element ref="ns3:MediaServiceMetadata" minOccurs="0"/>
                <xsd:element ref="ns3:MediaServiceFastMetadata" minOccurs="0"/>
                <xsd:element ref="ns4:SharedWithDetails" minOccurs="0"/>
                <xsd:element ref="ns3:lcf76f155ced4ddcb4097134ff3c332f" minOccurs="0"/>
                <xsd:element ref="ns4:SharedWithUsers" minOccurs="0"/>
                <xsd:element ref="ns5:_dlc_DocId" minOccurs="0"/>
                <xsd:element ref="ns5:_dlc_DocIdUrl" minOccurs="0"/>
                <xsd:element ref="ns5:_dlc_DocIdPersistId" minOccurs="0"/>
                <xsd:element ref="ns3:MediaServiceObjectDetectorVersions" minOccurs="0"/>
                <xsd:element ref="ns3:MediaLengthInSeconds" minOccurs="0"/>
                <xsd:element ref="ns3:MediaServiceSearchProperties" minOccurs="0"/>
                <xsd:element ref="ns1:_ip_UnifiedCompliancePolicyProperties" minOccurs="0"/>
                <xsd:element ref="ns1:_ip_UnifiedCompliancePolicyUIAction" minOccurs="0"/>
                <xsd:element ref="ns5:i0f84bba906045b4af568ee102a52dcb" minOccurs="0"/>
                <xsd:element ref="ns3:MediaServiceBillingMetadata"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1" nillable="true" ma:displayName="Unified Compliance Policy Properties" ma:hidden="true" ma:internalName="_ip_UnifiedCompliancePolicyProperties">
      <xsd:simpleType>
        <xsd:restriction base="dms:Note"/>
      </xsd:simpleType>
    </xsd:element>
    <xsd:element name="_ip_UnifiedCompliancePolicyUIAction" ma:index="3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4a4208d-6389-4ccf-93db-5bf6e7a6ca4d" elementFormDefault="qualified">
    <xsd:import namespace="http://schemas.microsoft.com/office/2006/documentManagement/types"/>
    <xsd:import namespace="http://schemas.microsoft.com/office/infopath/2007/PartnerControls"/>
    <xsd:element name="Document_x0020_Type" ma:index="8" nillable="true" ma:displayName="Document Type_" ma:description="List of standard document type for optional labelling and use on site" ma:format="Dropdown" ma:internalName="Document_x0020_Type">
      <xsd:simpleType>
        <xsd:restriction base="dms:Choice">
          <xsd:enumeration value="Diagram"/>
          <xsd:enumeration value="Form"/>
          <xsd:enumeration value="Guidance"/>
          <xsd:enumeration value="Policy"/>
          <xsd:enumeration value="Procedure"/>
          <xsd:enumeration value="Report"/>
          <xsd:enumeration value="Template"/>
          <xsd:enumeration value="Schedule"/>
        </xsd:restriction>
      </xsd:simpleType>
    </xsd:element>
    <xsd:element name="c85f929906ad46248bb061c43585e1f6" ma:index="9" nillable="true" ma:taxonomy="true" ma:internalName="c85f929906ad46248bb061c43585e1f6" ma:taxonomyFieldName="Business_x0020_Function" ma:displayName="Business Function" ma:default="" ma:fieldId="{c85f9299-06ad-4624-8bb0-61c43585e1f6}" ma:sspId="a5349594-bd3e-4347-a84f-2427756b12f8" ma:termSetId="282ff82e-14d9-4710-b0ee-dc0750fd5dc9"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ab3a0aee-7d6d-436f-b0c7-04e3f0376e4c}" ma:internalName="TaxCatchAll" ma:showField="CatchAllData" ma:web="cf3d60de-ad45-4276-8b4c-0bd67e763f11">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ab3a0aee-7d6d-436f-b0c7-04e3f0376e4c}" ma:internalName="TaxCatchAllLabel" ma:readOnly="true" ma:showField="CatchAllDataLabel" ma:web="cf3d60de-ad45-4276-8b4c-0bd67e763f11">
      <xsd:complexType>
        <xsd:complexContent>
          <xsd:extension base="dms:MultiChoiceLookup">
            <xsd:sequence>
              <xsd:element name="Value" type="dms:Lookup" maxOccurs="unbounded" minOccurs="0" nillable="true"/>
            </xsd:sequence>
          </xsd:extension>
        </xsd:complexContent>
      </xsd:complexType>
    </xsd:element>
    <xsd:element name="n58ef6c325bc4fbba7b8934da8ebc0c4" ma:index="13" nillable="true" ma:taxonomy="true" ma:internalName="n58ef6c325bc4fbba7b8934da8ebc0c4" ma:taxonomyFieldName="Business_x0020_Activity" ma:displayName="Business Activity" ma:default="" ma:fieldId="{758ef6c3-25bc-4fbb-a7b8-934da8ebc0c4}" ma:sspId="a5349594-bd3e-4347-a84f-2427756b12f8" ma:termSetId="25ee7bc0-11ab-402f-a8f3-9c6abbcc4b2c"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bf56950-f9e0-48ec-868e-26a1022d1140" elementFormDefault="qualified">
    <xsd:import namespace="http://schemas.microsoft.com/office/2006/documentManagement/types"/>
    <xsd:import namespace="http://schemas.microsoft.com/office/infopath/2007/PartnerControls"/>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a5349594-bd3e-4347-a84f-2427756b12f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hidden="true" ma:indexed="true" ma:internalName="MediaServiceObjectDetectorVersions" ma:readOnly="true">
      <xsd:simpleType>
        <xsd:restriction base="dms:Text"/>
      </xsd:simpleType>
    </xsd:element>
    <xsd:element name="MediaLengthInSeconds" ma:index="29" nillable="true" ma:displayName="MediaLengthInSeconds" ma:hidden="true" ma:internalName="MediaLengthInSeconds" ma:readOnly="true">
      <xsd:simpleType>
        <xsd:restriction base="dms:Unknown"/>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MediaServiceBillingMetadata" ma:index="35" nillable="true" ma:displayName="MediaServiceBillingMetadata" ma:hidden="true" ma:internalName="MediaServiceBillingMetadata" ma:readOnly="true">
      <xsd:simpleType>
        <xsd:restriction base="dms:Note"/>
      </xsd:simpleType>
    </xsd:element>
    <xsd:element name="MediaServiceLocation" ma:index="36"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bdccf1d-4372-4ae0-8431-05ae1b4d037a" elementFormDefault="qualified">
    <xsd:import namespace="http://schemas.microsoft.com/office/2006/documentManagement/types"/>
    <xsd:import namespace="http://schemas.microsoft.com/office/infopath/2007/PartnerControls"/>
    <xsd:element name="SharedWithDetails" ma:index="21" nillable="true" ma:displayName="Shared With Details" ma:internalName="SharedWithDetails" ma:readOnly="true">
      <xsd:simpleType>
        <xsd:restriction base="dms:Note">
          <xsd:maxLength value="255"/>
        </xsd:restriction>
      </xsd:simpleType>
    </xsd:element>
    <xsd:element name="SharedWithUsers" ma:index="2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f3d60de-ad45-4276-8b4c-0bd67e763f11" elementFormDefault="qualified">
    <xsd:import namespace="http://schemas.microsoft.com/office/2006/documentManagement/types"/>
    <xsd:import namespace="http://schemas.microsoft.com/office/infopath/2007/PartnerControls"/>
    <xsd:element name="_dlc_DocId" ma:index="25" nillable="true" ma:displayName="Document ID Value" ma:description="The value of the document ID assigned to this item." ma:indexed="true"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7" nillable="true" ma:displayName="Persist ID" ma:description="Keep ID on add." ma:hidden="true" ma:internalName="_dlc_DocIdPersistId" ma:readOnly="true">
      <xsd:simpleType>
        <xsd:restriction base="dms:Boolean"/>
      </xsd:simpleType>
    </xsd:element>
    <xsd:element name="i0f84bba906045b4af568ee102a52dcb" ma:index="34" nillable="true" ma:taxonomy="true" ma:internalName="i0f84bba906045b4af568ee102a52dcb" ma:taxonomyFieldName="RevIMBCS" ma:displayName="AvePoint Classification" ma:indexed="true" ma:default="42;#Projects and Initiatives|a336fd9a-9b50-429d-a707-8c4781675fff" ma:fieldId="{20f84bba-9060-45b4-af56-8ee102a52dcb}" ma:sspId="a5349594-bd3e-4347-a84f-2427756b12f8" ma:termSetId="fbce3037-032f-41d5-bff0-b061471b142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Document_x0020_Type xmlns="24a4208d-6389-4ccf-93db-5bf6e7a6ca4d" xsi:nil="true"/>
    <_ip_UnifiedCompliancePolicyUIAction xmlns="http://schemas.microsoft.com/sharepoint/v3" xsi:nil="true"/>
    <i0f84bba906045b4af568ee102a52dcb xmlns="cf3d60de-ad45-4276-8b4c-0bd67e763f11">
      <Terms xmlns="http://schemas.microsoft.com/office/infopath/2007/PartnerControls">
        <TermInfo xmlns="http://schemas.microsoft.com/office/infopath/2007/PartnerControls">
          <TermName xmlns="http://schemas.microsoft.com/office/infopath/2007/PartnerControls">Projects and Initiatives</TermName>
          <TermId xmlns="http://schemas.microsoft.com/office/infopath/2007/PartnerControls">a336fd9a-9b50-429d-a707-8c4781675fff</TermId>
        </TermInfo>
      </Terms>
    </i0f84bba906045b4af568ee102a52dcb>
    <lcf76f155ced4ddcb4097134ff3c332f xmlns="6bf56950-f9e0-48ec-868e-26a1022d1140">
      <Terms xmlns="http://schemas.microsoft.com/office/infopath/2007/PartnerControls"/>
    </lcf76f155ced4ddcb4097134ff3c332f>
    <_ip_UnifiedCompliancePolicyProperties xmlns="http://schemas.microsoft.com/sharepoint/v3" xsi:nil="true"/>
    <c85f929906ad46248bb061c43585e1f6 xmlns="24a4208d-6389-4ccf-93db-5bf6e7a6ca4d">
      <Terms xmlns="http://schemas.microsoft.com/office/infopath/2007/PartnerControls"/>
    </c85f929906ad46248bb061c43585e1f6>
    <n58ef6c325bc4fbba7b8934da8ebc0c4 xmlns="24a4208d-6389-4ccf-93db-5bf6e7a6ca4d">
      <Terms xmlns="http://schemas.microsoft.com/office/infopath/2007/PartnerControls"/>
    </n58ef6c325bc4fbba7b8934da8ebc0c4>
    <TaxCatchAll xmlns="24a4208d-6389-4ccf-93db-5bf6e7a6ca4d">
      <Value>42</Value>
    </TaxCatchAll>
    <_dlc_DocId xmlns="cf3d60de-ad45-4276-8b4c-0bd67e763f11">INFO-1003859529-2993</_dlc_DocId>
    <_dlc_DocIdUrl xmlns="cf3d60de-ad45-4276-8b4c-0bd67e763f11">
      <Url>https://msdgovtnz.sharepoint.com/sites/PRJ-Heartlands-Rural-Community-Hub/_layouts/15/DocIdRedir.aspx?ID=INFO-1003859529-2993</Url>
      <Description>INFO-1003859529-2993</Description>
    </_dlc_DocIdUrl>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BEA3C8A-6A3E-4593-BEBB-4C1990485BC7}">
  <ds:schemaRefs>
    <ds:schemaRef ds:uri="Microsoft.SharePoint.Taxonomy.ContentTypeSync"/>
  </ds:schemaRefs>
</ds:datastoreItem>
</file>

<file path=customXml/itemProps2.xml><?xml version="1.0" encoding="utf-8"?>
<ds:datastoreItem xmlns:ds="http://schemas.openxmlformats.org/officeDocument/2006/customXml" ds:itemID="{483EB21C-6A06-44B4-AC20-4C87C6251958}">
  <ds:schemaRefs>
    <ds:schemaRef ds:uri="http://schemas.openxmlformats.org/officeDocument/2006/bibliography"/>
  </ds:schemaRefs>
</ds:datastoreItem>
</file>

<file path=customXml/itemProps3.xml><?xml version="1.0" encoding="utf-8"?>
<ds:datastoreItem xmlns:ds="http://schemas.openxmlformats.org/officeDocument/2006/customXml" ds:itemID="{E1EFA2E3-DA45-4D2B-92EA-FBE306C9248B}">
  <ds:schemaRefs>
    <ds:schemaRef ds:uri="http://schemas.microsoft.com/sharepoint/v3/contenttype/forms"/>
  </ds:schemaRefs>
</ds:datastoreItem>
</file>

<file path=customXml/itemProps4.xml><?xml version="1.0" encoding="utf-8"?>
<ds:datastoreItem xmlns:ds="http://schemas.openxmlformats.org/officeDocument/2006/customXml" ds:itemID="{7A14D1B5-4A5C-404E-A56C-D8EB8D33E0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4a4208d-6389-4ccf-93db-5bf6e7a6ca4d"/>
    <ds:schemaRef ds:uri="6bf56950-f9e0-48ec-868e-26a1022d1140"/>
    <ds:schemaRef ds:uri="9bdccf1d-4372-4ae0-8431-05ae1b4d037a"/>
    <ds:schemaRef ds:uri="cf3d60de-ad45-4276-8b4c-0bd67e763f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BA7D8FAF-6036-4D56-B4D8-90CBB6C3ACD9}">
  <ds:schemaRefs>
    <ds:schemaRef ds:uri="http://schemas.microsoft.com/office/2006/metadata/properties"/>
    <ds:schemaRef ds:uri="http://schemas.microsoft.com/office/infopath/2007/PartnerControls"/>
    <ds:schemaRef ds:uri="24a4208d-6389-4ccf-93db-5bf6e7a6ca4d"/>
    <ds:schemaRef ds:uri="http://schemas.microsoft.com/sharepoint/v3"/>
    <ds:schemaRef ds:uri="cf3d60de-ad45-4276-8b4c-0bd67e763f11"/>
    <ds:schemaRef ds:uri="6bf56950-f9e0-48ec-868e-26a1022d1140"/>
  </ds:schemaRefs>
</ds:datastoreItem>
</file>

<file path=customXml/itemProps6.xml><?xml version="1.0" encoding="utf-8"?>
<ds:datastoreItem xmlns:ds="http://schemas.openxmlformats.org/officeDocument/2006/customXml" ds:itemID="{3E16E897-BADC-4C66-866D-0CA4E96D53BA}">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88</TotalTime>
  <Pages>32</Pages>
  <Words>7069</Words>
  <Characters>40296</Characters>
  <Application>Microsoft Office Word</Application>
  <DocSecurity>0</DocSecurity>
  <Lines>335</Lines>
  <Paragraphs>94</Paragraphs>
  <ScaleCrop>false</ScaleCrop>
  <Company/>
  <LinksUpToDate>false</LinksUpToDate>
  <CharactersWithSpaces>47271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Tim Foote</dc:creator>
  <cp:keywords/>
  <dc:description/>
  <cp:lastModifiedBy>Tim Foote</cp:lastModifiedBy>
  <cp:revision>421</cp:revision>
  <cp:lastPrinted>2026-06-22T23:01:00Z</cp:lastPrinted>
  <dcterms:created xsi:type="dcterms:W3CDTF">2026-05-15T17:33:00Z</dcterms:created>
  <dcterms:modified xsi:type="dcterms:W3CDTF">2026-06-23T22:10:00Z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102621a4,77243c45,4d496c02</vt:lpwstr>
  </property>
  <property fmtid="{D5CDD505-2E9C-101B-9397-08002B2CF9AE}" pid="3" name="ClassificationContentMarkingHeaderFontProps">
    <vt:lpwstr>#000000,10,Aptos</vt:lpwstr>
  </property>
  <property fmtid="{D5CDD505-2E9C-101B-9397-08002B2CF9AE}" pid="4" name="ClassificationContentMarkingHeaderText">
    <vt:lpwstr>IN-CONFIDENCE</vt:lpwstr>
  </property>
  <property fmtid="{D5CDD505-2E9C-101B-9397-08002B2CF9AE}" pid="5" name="MSIP_Label_f43e46a9-9901-46e9-bfae-bb6189d4cb66_Enabled">
    <vt:lpwstr>true</vt:lpwstr>
  </property>
  <property fmtid="{D5CDD505-2E9C-101B-9397-08002B2CF9AE}" pid="6" name="MSIP_Label_f43e46a9-9901-46e9-bfae-bb6189d4cb66_SetDate">
    <vt:lpwstr>2026-04-09T03:00:27Z</vt:lpwstr>
  </property>
  <property fmtid="{D5CDD505-2E9C-101B-9397-08002B2CF9AE}" pid="7" name="MSIP_Label_f43e46a9-9901-46e9-bfae-bb6189d4cb66_Method">
    <vt:lpwstr>Standard</vt:lpwstr>
  </property>
  <property fmtid="{D5CDD505-2E9C-101B-9397-08002B2CF9AE}" pid="8" name="MSIP_Label_f43e46a9-9901-46e9-bfae-bb6189d4cb66_Name">
    <vt:lpwstr>In-confidence</vt:lpwstr>
  </property>
  <property fmtid="{D5CDD505-2E9C-101B-9397-08002B2CF9AE}" pid="9" name="MSIP_Label_f43e46a9-9901-46e9-bfae-bb6189d4cb66_SiteId">
    <vt:lpwstr>e40c4f52-99bd-4d4f-bf7e-d001a2ca6556</vt:lpwstr>
  </property>
  <property fmtid="{D5CDD505-2E9C-101B-9397-08002B2CF9AE}" pid="10" name="MSIP_Label_f43e46a9-9901-46e9-bfae-bb6189d4cb66_ActionId">
    <vt:lpwstr>1616bdb6-9169-4fc0-ba9c-dd0d9d790d9d</vt:lpwstr>
  </property>
  <property fmtid="{D5CDD505-2E9C-101B-9397-08002B2CF9AE}" pid="11" name="MSIP_Label_f43e46a9-9901-46e9-bfae-bb6189d4cb66_ContentBits">
    <vt:lpwstr>1</vt:lpwstr>
  </property>
  <property fmtid="{D5CDD505-2E9C-101B-9397-08002B2CF9AE}" pid="12" name="MSIP_Label_f43e46a9-9901-46e9-bfae-bb6189d4cb66_Tag">
    <vt:lpwstr>10, 3, 0, 1</vt:lpwstr>
  </property>
  <property fmtid="{D5CDD505-2E9C-101B-9397-08002B2CF9AE}" pid="13" name="ContentTypeId">
    <vt:lpwstr>0x010100C595FF1DC32F22439D617B8D09174E60008C1B9314C76AE2429F3BB7A4FEC6E658</vt:lpwstr>
  </property>
  <property fmtid="{D5CDD505-2E9C-101B-9397-08002B2CF9AE}" pid="14" name="RevIMBCS">
    <vt:lpwstr>42;#Projects and Initiatives|a336fd9a-9b50-429d-a707-8c4781675fff</vt:lpwstr>
  </property>
  <property fmtid="{D5CDD505-2E9C-101B-9397-08002B2CF9AE}" pid="15" name="_dlc_DocIdItemGuid">
    <vt:lpwstr>5ffafd8e-03fa-4650-9be3-01652b4fda49</vt:lpwstr>
  </property>
  <property fmtid="{D5CDD505-2E9C-101B-9397-08002B2CF9AE}" pid="16" name="Business_x0020_Activity">
    <vt:lpwstr/>
  </property>
  <property fmtid="{D5CDD505-2E9C-101B-9397-08002B2CF9AE}" pid="17" name="Topic">
    <vt:lpwstr/>
  </property>
  <property fmtid="{D5CDD505-2E9C-101B-9397-08002B2CF9AE}" pid="18" name="m9723a55395648e4be2eca5940cd18ad">
    <vt:lpwstr/>
  </property>
  <property fmtid="{D5CDD505-2E9C-101B-9397-08002B2CF9AE}" pid="19" name="MediaServiceImageTags">
    <vt:lpwstr/>
  </property>
  <property fmtid="{D5CDD505-2E9C-101B-9397-08002B2CF9AE}" pid="20" name="Business Activity">
    <vt:lpwstr/>
  </property>
  <property fmtid="{D5CDD505-2E9C-101B-9397-08002B2CF9AE}" pid="21" name="b1b07801cc1f48bc97eb71b42ffad3e3">
    <vt:lpwstr/>
  </property>
  <property fmtid="{D5CDD505-2E9C-101B-9397-08002B2CF9AE}" pid="22" name="n3e7d51dc9ed4717829e532813330b6f">
    <vt:lpwstr/>
  </property>
  <property fmtid="{D5CDD505-2E9C-101B-9397-08002B2CF9AE}" pid="23" name="abe53b9722184f3a80529765dd5eb953">
    <vt:lpwstr/>
  </property>
  <property fmtid="{D5CDD505-2E9C-101B-9397-08002B2CF9AE}" pid="24" name="ObjectiveFolderPath">
    <vt:lpwstr/>
  </property>
  <property fmtid="{D5CDD505-2E9C-101B-9397-08002B2CF9AE}" pid="25" name="Business_x0020_Function">
    <vt:lpwstr/>
  </property>
  <property fmtid="{D5CDD505-2E9C-101B-9397-08002B2CF9AE}" pid="26" name="BCS">
    <vt:lpwstr/>
  </property>
  <property fmtid="{D5CDD505-2E9C-101B-9397-08002B2CF9AE}" pid="27" name="Business Function">
    <vt:lpwstr/>
  </property>
  <property fmtid="{D5CDD505-2E9C-101B-9397-08002B2CF9AE}" pid="28" name="DocumentType">
    <vt:lpwstr/>
  </property>
</Properties>
</file>